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258" r:id="rId3"/>
    <p:sldId id="265" r:id="rId4"/>
    <p:sldId id="259" r:id="rId5"/>
    <p:sldId id="260" r:id="rId6"/>
    <p:sldId id="262" r:id="rId7"/>
    <p:sldId id="263" r:id="rId8"/>
    <p:sldId id="264" r:id="rId9"/>
    <p:sldId id="267" r:id="rId10"/>
    <p:sldId id="266" r:id="rId11"/>
    <p:sldId id="270" r:id="rId12"/>
    <p:sldId id="269" r:id="rId13"/>
    <p:sldId id="271" r:id="rId14"/>
    <p:sldId id="273" r:id="rId15"/>
    <p:sldId id="272" r:id="rId16"/>
    <p:sldId id="274" r:id="rId17"/>
    <p:sldId id="268" r:id="rId18"/>
    <p:sldId id="275" r:id="rId1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14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55" autoAdjust="0"/>
    <p:restoredTop sz="94660"/>
  </p:normalViewPr>
  <p:slideViewPr>
    <p:cSldViewPr snapToGrid="0">
      <p:cViewPr>
        <p:scale>
          <a:sx n="125" d="100"/>
          <a:sy n="125" d="100"/>
        </p:scale>
        <p:origin x="-657" y="4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5CBB8-85E4-4C3B-A96B-7C1374FFF792}" type="datetimeFigureOut">
              <a:rPr lang="es-MX" smtClean="0"/>
              <a:t>17/09/2018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BB74DF-0E19-44F0-8818-5E4C28C7A5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6369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BB8E3-4CE1-4C75-B75C-03749CD8C5C6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994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BB8E3-4CE1-4C75-B75C-03749CD8C5C6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279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BB8E3-4CE1-4C75-B75C-03749CD8C5C6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433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BB8E3-4CE1-4C75-B75C-03749CD8C5C6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425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BB8E3-4CE1-4C75-B75C-03749CD8C5C6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645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BB8E3-4CE1-4C75-B75C-03749CD8C5C6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110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BB8E3-4CE1-4C75-B75C-03749CD8C5C6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76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BB8E3-4CE1-4C75-B75C-03749CD8C5C6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269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BB8E3-4CE1-4C75-B75C-03749CD8C5C6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42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BB8E3-4CE1-4C75-B75C-03749CD8C5C6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615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BB8E3-4CE1-4C75-B75C-03749CD8C5C6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909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BB8E3-4CE1-4C75-B75C-03749CD8C5C6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959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BB8E3-4CE1-4C75-B75C-03749CD8C5C6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079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BB8E3-4CE1-4C75-B75C-03749CD8C5C6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542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BB8E3-4CE1-4C75-B75C-03749CD8C5C6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675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BB8E3-4CE1-4C75-B75C-03749CD8C5C6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225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BB8E3-4CE1-4C75-B75C-03749CD8C5C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103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BB8E3-4CE1-4C75-B75C-03749CD8C5C6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299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5012-B235-4487-8D8A-9731199FFD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0F059-7207-4F2D-9960-9F5B358EC0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69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5012-B235-4487-8D8A-9731199FFD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0F059-7207-4F2D-9960-9F5B358EC0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553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5012-B235-4487-8D8A-9731199FFD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0F059-7207-4F2D-9960-9F5B358EC0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843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5012-B235-4487-8D8A-9731199FFD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0F059-7207-4F2D-9960-9F5B358EC0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722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5012-B235-4487-8D8A-9731199FFD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0F059-7207-4F2D-9960-9F5B358EC0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132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5012-B235-4487-8D8A-9731199FFD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0F059-7207-4F2D-9960-9F5B358EC0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514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5012-B235-4487-8D8A-9731199FFD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0F059-7207-4F2D-9960-9F5B358EC0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76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5012-B235-4487-8D8A-9731199FFD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0F059-7207-4F2D-9960-9F5B358EC0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360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5012-B235-4487-8D8A-9731199FFD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0F059-7207-4F2D-9960-9F5B358EC0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20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5012-B235-4487-8D8A-9731199FFD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0F059-7207-4F2D-9960-9F5B358EC0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873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5012-B235-4487-8D8A-9731199FFD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0F059-7207-4F2D-9960-9F5B358EC0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423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C5012-B235-4487-8D8A-9731199FFD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0F059-7207-4F2D-9960-9F5B358EC0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509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8" Type="http://schemas.openxmlformats.org/officeDocument/2006/relationships/image" Target="../media/image60.png"/><Relationship Id="rId18" Type="http://schemas.openxmlformats.org/officeDocument/2006/relationships/image" Target="../media/image9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1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14" Type="http://schemas.openxmlformats.org/officeDocument/2006/relationships/image" Target="../media/image4.png"/><Relationship Id="rId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0.png"/><Relationship Id="rId8" Type="http://schemas.openxmlformats.org/officeDocument/2006/relationships/image" Target="../media/image60.png"/><Relationship Id="rId18" Type="http://schemas.openxmlformats.org/officeDocument/2006/relationships/image" Target="../media/image9.png"/><Relationship Id="rId3" Type="http://schemas.openxmlformats.org/officeDocument/2006/relationships/image" Target="../media/image1.png"/><Relationship Id="rId17" Type="http://schemas.openxmlformats.org/officeDocument/2006/relationships/image" Target="../media/image16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40.png"/><Relationship Id="rId15" Type="http://schemas.openxmlformats.org/officeDocument/2006/relationships/image" Target="../media/image3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14" Type="http://schemas.openxmlformats.org/officeDocument/2006/relationships/image" Target="../media/image5.png"/><Relationship Id="rId9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200.png"/><Relationship Id="rId12" Type="http://schemas.openxmlformats.org/officeDocument/2006/relationships/image" Target="../media/image150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34.png"/><Relationship Id="rId15" Type="http://schemas.openxmlformats.org/officeDocument/2006/relationships/image" Target="../media/image70.png"/><Relationship Id="rId10" Type="http://schemas.openxmlformats.org/officeDocument/2006/relationships/image" Target="../media/image230.png"/><Relationship Id="rId4" Type="http://schemas.openxmlformats.org/officeDocument/2006/relationships/image" Target="../media/image2.png"/><Relationship Id="rId9" Type="http://schemas.openxmlformats.org/officeDocument/2006/relationships/image" Target="../media/image220.png"/><Relationship Id="rId1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26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9.png"/><Relationship Id="rId15" Type="http://schemas.openxmlformats.org/officeDocument/2006/relationships/image" Target="../media/image37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250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12" Type="http://schemas.openxmlformats.org/officeDocument/2006/relationships/image" Target="../media/image3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0.png"/><Relationship Id="rId5" Type="http://schemas.openxmlformats.org/officeDocument/2006/relationships/image" Target="../media/image300.png"/><Relationship Id="rId10" Type="http://schemas.openxmlformats.org/officeDocument/2006/relationships/image" Target="../media/image60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0.png"/><Relationship Id="rId12" Type="http://schemas.openxmlformats.org/officeDocument/2006/relationships/image" Target="../media/image3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8.png"/><Relationship Id="rId5" Type="http://schemas.openxmlformats.org/officeDocument/2006/relationships/image" Target="../media/image39.png"/><Relationship Id="rId10" Type="http://schemas.openxmlformats.org/officeDocument/2006/relationships/image" Target="../media/image70.png"/><Relationship Id="rId4" Type="http://schemas.openxmlformats.org/officeDocument/2006/relationships/image" Target="../media/image2.png"/><Relationship Id="rId9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F14D-78AF-4FF1-A09C-E030FB4F8B68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94472"/>
            <a:ext cx="12192000" cy="113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1 Marcador de número de diapositiva"/>
          <p:cNvSpPr txBox="1">
            <a:spLocks/>
          </p:cNvSpPr>
          <p:nvPr/>
        </p:nvSpPr>
        <p:spPr>
          <a:xfrm>
            <a:off x="89483" y="6402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53FF14D-78AF-4FF1-A09C-E030FB4F8B68}" type="slidenum">
              <a:rPr lang="es-MX" sz="2800">
                <a:solidFill>
                  <a:srgbClr val="FFFFFF"/>
                </a:solidFill>
              </a:rPr>
              <a:pPr algn="l"/>
              <a:t>1</a:t>
            </a:fld>
            <a:endParaRPr lang="es-MX" sz="2800" dirty="0">
              <a:solidFill>
                <a:srgbClr val="FFFFFF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2" y="1"/>
            <a:ext cx="12162638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86865" y="-95254"/>
            <a:ext cx="107380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Motion Detection by Eigen-projections from</a:t>
            </a:r>
          </a:p>
          <a:p>
            <a:r>
              <a:rPr lang="en-US" sz="30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Incremental Subspace Learning</a:t>
            </a:r>
            <a:endParaRPr lang="en-US" sz="3000" dirty="0">
              <a:solidFill>
                <a:srgbClr val="2F2B20"/>
              </a:solidFill>
            </a:endParaRPr>
          </a:p>
        </p:txBody>
      </p:sp>
      <p:sp>
        <p:nvSpPr>
          <p:cNvPr id="7" name="AutoShape 10" descr="data:image/jpeg;base64,/9j/4AAQSkZJRgABAQAAAQABAAD/2wCEAAkGBxQSEhURExMWFhUXFxkaGRcYGR8eGRsfGBsYGhoVFxoaHSggHB4lGxcXIjEhJSsrLi4uFyAzODMsNygtLiwBCgoKDg0OGxAQGy0mHyUsNy03LCssLzc1NDUsLiwsMCwtNyw0NCwvMC0sLCwsLy80LCw3NC4sLCw0LzIsLCwrLP/AABEIAKEBOgMBIgACEQEDEQH/xAAcAAEAAgMBAQEAAAAAAAAAAAAABQYDBAcBAgj/xABHEAACAQMCAwUEBgYIBAcBAAABAgMABBESIQUTMQYiQVFhBzJxgRQjM0JSkVNigpKToRUkQ3JzorHRNLPB0xY1VGN0ssKD/8QAGgEBAQADAQEAAAAAAAAAAAAAAAMBAgQFBv/EADURAAIBAgUBBgIIBwAAAAAAAAABAgMRBBIhMUFRBRNhgcHwMnEUIlKRsdHh8SQzNEJDcqH/2gAMAwEAAhEDEQA/AO40pSgFKUoBSlKAUpSgFKUoBSlKAUpSgFavEuIxW8bTTyLHGvV3IAGdhufEnbFbVUb2wA/Qovw/S7bV8Nfj88UAX2p2RkVQJuSxC/SmjKwAn3cs2Dgn72MDIq8A1x+eIOrI4DKwIIPQg9Qasnsq4o2ibh8rFmtSvLY9WhkBMefMrhkPwFAWrtPxcWdpPdMM8qNmA8z91fm2B865BbWdw6K81/e81hqfRcOqhm3IVQcAAnAHpV99r/8A5a34efb6vhzk/wCuKq7daAuPs04y9zZ6Zm1T27tBKx6sY8aXOfxIVOfMmrZXOvZUf6xxED3eZAf2jEM/yxVg9oXHGs7J3ixzpGWGHP6SU6Q37Iy37NAavG/aHbW1wbfRNKU+1eFNaxE9Fkwc59ACR41OcB7QW16hktpllUYzj3lz0DqcMp9CB0rlPDLFYIxGpJxuzH3nY7s7HxJO9WD2Xg/TuIEe7otc/wB7TKfzxigOk0pSgFKUoBSlKAUpSgFKUoBSlKAUpSgFKUoBSlKAUpSgFKUoBSlKAUpSgFKUoDS4zxNLWCW5kzoiQu2kZOB5CuWTdouJXEn0lJxbD+yt9IdNJ3+vPVmO3u40+HjXV+J2SzwyQPukiMjfBwVP8jXGODa4w1pNtPbHluPMD3JR+qy4OfjQF/7Hdtxcv9FuUEF2ASFBzHKB1eFj18yp3Hrg4l+2XBfptlNbA4Z1yh8nUhkP7yiuXcUszIoKNoljYPFIOqOvQ/A9CPEGpab2gXtxGscFv9GkAxNNMAQGHX6OgPfHiGbAoCJ4RemaJXYaX3WRfFXQ6XU/Bgf5Vltb+WzvFvIoWnDQtDIiuqn3g8bZY42OoZ9ajbWdYtaxl7iV3LyyEjBdtizvso90d1ckeVYzfyOcCTfxW3TVj0aVwVHzC0BN9peO33EYGtnt7eCNypJ5rSSLpZWBGlApOVrIRVeNjK+/KJ/x7hv9E1rXo4If0Nr/AJj/AD0UBNcF4ld2Mk7QxQSpO4ch3ZHGEVNIIUrju/zpx3jlxxCW2EtqbdIGeRvrVdWcroj0lcHbUx3AqEXhki9IUA/9md1P5FVH86fS5I/eeSP0nQOn8SM4Hzc0BOTzKis7HCqCxPkAMk/lVu9lXDGjtGuZBpku35xXxVCAsSfuAH9o1zu6u1liaK4QrG64Lo2qPB8dQGpegOSun1NT/B+2V5ZACZTfW2O68YAuVHhlRhZR0GRg+NAXfth2tisFUFTLPJkRQJ7zkdST0VB4senrVBl47xVnFx9JjR1OVtlT6gj8EjnvsSPvbYPQVqWzSTyyX1yMTzbBf0UYPchH+reZNfXFL4QRmQjJ2CqOru2yIo8ST/1oDpnY3tIt/b84RtG6u0ckbb6XTGpQw2YbjBHn4HIqdqv9guCNZ2UUL/anMkp/9yQl3/InHyqwUApSlAKUpQClKUApSlAKUpQClKUApSlAKUpQClKUApSlAKj+PcVS0t5Lh9wg2UdWY7Kgz4sxA+dSFcs9qnF+ZMlop7sQDv6u47qn+6hz/wD0HlWJOyuQxNZUabm+Cl3UzTO0spDyOSzN4ZPgoPRR0A8ABWHlDyFavGOYYysQJZjjIIBA8SMkb+HzrfVrYAD6NcHA6l9z6n6/rUUr8nz9GlKsnOVVLXl/qYJohpbYdD/pXTO2nZ2OSzj4gsqwXEECnmt7jppBMM3iyk9PEE7VzDiUcDr3I7mJhuDqDKcfddTN3lPyNWLiXFbi+SL6YscNtAgfRG2UmYDKysDuqKOiHO/XNUgrcnr4Cl3al9dS22e25WLK1QxoSi5KKTkDO4HWs30KP9Gn7o/2pYfZx/3F/wBBWS0MIXEkEzPlssH2OWJGPrhtjHgKkld7ni04OrUknUy26sx/Qo/0afuj/atvgUCrcqFULmKToMdGh8qxTzQAdy0mLeTSYHxJExP8qsvYDgnD7i45cq3Ek3LZ9L9y30qyBlVFmdm3dM6yc4zgdK3jHXc9DCYbJWUu9UvC/h8yJ7SBXMI7rDMmRsRnC9fWtCwt1WeEqqg6zuAB/ZybVd/ajwe3gNq0MEURPMUlEVcgBSAdI3FUy1+2g/xD/wAuSkvjGIk1joK+mhKdpVBiUEZBkTIPTxqBNlH+AD1UYI9QRuD61O8UtFeKeZt2imt44/JQ6l3YD8TagM+SjzOYmsVHqR7WnKNWOV209WbvDYhKpKnlTrs+kdxiekjR7Ahuu2DkEZ2rTvGeNjCv1bNkuEOYyhyNaeKOTt4dWPewDXiStG4lQZK7Fc41qeqZPQ+IPmB4E18gsSXc5djlvL0UegGw+HrWc+niVl2p/DXXx7fr75MQso/0afuir17I+z0c6reyyLKYWeOGFfdhKkgu4PWQjGPAAjHXamit/sreS2nLvLNVkJBjuIC2lZMM2GyQQsikjfG4J+eKZjsecpSnd9PU1+LoDc3BIyfpE+59JXH+lanKHkK+hcNIXkkADtJKzBfdDGRywXPhnNeW5iGrmwyu2okMrbacLgAc1cePhWN3uceV1cROLqZdXu/E85Q8seo2I9QRuD612nsHx83dsNZ+uiOiT1IGVk/aXB22B1DwrlnZG6soxMt5ayuDLqhJOXCEDKNiXGA2cdTg71dOzvaXhkMumC3lhaUohcjbqQgY8wkDU5/ereOnJ6WDgqM3eqpJ8X/U6HSlKoesKUpQClKUApSlAKUpQClKUApSlAKUpQClKUBjnmCKzscKoJJ8gBkn8q/PtxdtM7zvnVK7OQeo1nIT9kYX4KK697Sbvl8PlXxl0xfKQgP/AJNdcdYZ9PWpVHweH2xV+Gn5+i9TbtuFzyKHjt5nRhlWWJyCPMEDcetZP6Duv/S3H8J/9qkLLtneRRpEkiBI1VFHKXYKAAPyArN/48v/ANKn8Ja1tA5cmA+1L35FYvlaN+TJFKshUkI0TgkY6r3dx8K3bubuohB0xLHqXbLykLy4t/IlTj8RTyNfHFuKXE8/0qSbMixlF7i6QudRwuNiT1PpWXg8RdkLHOheYx/FLKCc9fBS2366+Vbwtwep2dGglLuW3te/mRlojqiqYpchQD9W/UDf7tfbORjKSDJCjMb7liAo93qSQB8ay23E52RWMvVQfcTxGfKvZrmV1KtJqUjBBRMH/LWloHmzhgczvKXvyE8Lo2iSOSNsZw6MpIJIyNQGdwasnsw/8zX/AOLP/wAy2qstNK+nmzPMUUIpkwWCgk6dWMtuTuxJ9az8IlkW5XlStETDKGdcatOqElVJ90kgd7GQAcYzkI2zaGuDVNYyPdtuPj/qy8e1+ZdVqmoagZSVyMgaV3I64qhWv20H+If+XJXl+0RePlKTnmFpeus4XrIx1SH9bcetYXm0PE+pVw/V/dHccb4I862l8Z1Yn+vh5epOcRuUWG5iZgHe4tnRSd2UJpLL54YEHHTbzFQksoUFmOAOpPQVt8TvWkjTKIRzFxIjhl8euQCPlmtbmBWRmGoCWIlQM5AlQlQD1yNsVipua9pwU8TCL5sv+nteO4AJJwAMk+QHjWW9jVJXVEkSIkmESYDaNu6QCfdJwM76dOd80srTnMc/Zx7nyZ8ZVPgNmPrpHnWuV3scMcFN4juX9/h1MaNnBHQ4P5198CudAR8EDOiUHyLHlzD88E+ROfcrXsvs0/ur/oK3YYByYJCO6wMUg81dmCk/Bzj4StW1Pdnf2OrTmvfJqRfe/wASX/mvW7acNmlGqKCV1yRqSNiMjqMgYqNsVITBJJDSAk9Th2GT6mrBwftPdWsfKhkUJqLYKAnLdd610vqcLVF4iffNpXe3zNf+grr/ANLcfwn/ANq8fs/dEEG1uMEY+yfx+VS//j2+/Sp/DH+9P/Ht9+lT+GP96z9QsoYBf3S9+R1Ps5cSyWsLzqVlMa8wEEHUBhjg7gEgkehFSNU32d9pJbsTJOys8ZQgqunuuCACP7yNv61cqsndH0VOpGpFSjsxSlKybilKUApSlAKUpQClKUApSlAKUpQClKUBX+2XZxr6OONZhFok17prB7rLjAZfxZ+Vc47ZdjZLC2Nzz1kAdAQIWAUMwBkYiU4CjfpXZ68ZQQQRkHYg9D6GsOKZCphqVR3nG7OARcHkYBluImUjIIiJBHmCJd6+/wCg5v00f8Jv+7XROJezKAsXtJZLNjuVjw0JPnyXBUfs4qudo+yt7ZW010b2GVYkLlWt9JOPDKydflWMiJ/QcP8AYRVL3hkqFF5sZ5jFfsm27jsWP1n6uP2hUv2fixCD+Mls+Y91T+4q1h4nP34z5QzP8xyh/wDo1IcOj0xRr5RoPyUVlJLYtSoU6V8itcjeA9k7ieYWsc0QEcYZ3aJu6CSqDSJO8zFX8gAh9BWbj/Y28tDqdkeD9NHEzaf8SMSalH6w1DzxV49mUYL3smN+bFHn0SJXA/OZvzq9VjIiTwWHbu4I/PMti4QSCeJw2AmmMnWT0Cnm46AnPQAE+FYl4TMSGkMT4UgxqWUNqKnSzHORlRtgA+O1TvHFT+lbxI1CJGU7q7LrljjLyYGwJxg/M+JrQsWkndjzDHGFRl0hSTrL4LF1b7qA4GPfx4VzyzOeWHBzdwo1rUYpNc/M12tOZh2mEcqAl1kHcRSB7qhwNIx9pk536dBOcG7E3MtuL1Z0UoZWSM27kuE5iKQecDh17w2+8OvjptayFWlde5DMFW4UDuSBUcMVbOn31GrdSQQcdDfOH+0BRA3PUfSk2Ea7CbPSSPOdK/iznRvnI0lqRlraasy8VCU81WNprn8jnnFLeGRBKpRJNQ7wUliy5zEyKQzMN9juMZ2qPh4dctguYlAZWxhsnSwYZwxC5wPPGanb15p3uLzQskiKOdLjEcS7YjB6nSp1aPeI3YjINa3EYJYgrrNqJdVKsqhDq7oAwNQ7xXfUcZ8a0k5z1gvvJVKcq8lOMVps36GadBcoY2HLkTDA+9pO+HU7alPeUg42JBxkGtzgXDZJ1ENlHrQZVp3OIQfvHUN5XySSE2z1K1BcRlVhby47jSxCRT4xs6tJE3odABHxFfoGOMKAqgAAYAAwAB4AeFUpTzRu9zqoTzxzNa7fccR4/wBirix5AM8Ukbty9YiYFWCkqGXmnZghGrPXAxvX3Hw/FtyC2ToK6gMbnJBAycYJ8/Cuie0uLNg7eKSQOP2Joyf8uR86pfjVEkjanQp023BWuVDh9lI5AEiKHQyjMZJ7zEspxIOhcb+tb/8AQc36aP8AhN/3acMGJY/T6VH8uYCP5Riprs3wa74gJ3iuYYEineHBhLt3Ap1ElwNw48KxlROWCoSbbiiF/oOb9NH/AAm/7tbXY3s4/EHuVW4QLAyKJFhZkcspLKDzAMqdiAT1B8audr7MFf8A427muF8YlAhiPowj7zfvVebGyjhjWKJFjjUYVFACj4AUyI1+g4f7CKx2O7HPYyvK1wJA6BdIjKdDkEku2cb/AJmrdSlZSsdEIRhHLFWQpSlZNxSlKAUpSgFKUoBSlKAUpSgFKUoBSlKAUpVS9qV9NBw6SSGRoiHiDOvvKjuqOVJ6HDdfCgNntT2qsbcGG5uArMMcuNmM2/QqIu+p8mGOnWubdoe3EkttdWeiaaCSFhHcSRGJ1JzhJcgIwG3f7vXcZ3OSw4ZFBkRoASTqbq7HxLOdyTW3QFeu5lkZNJyeRMjDoyk8k4ZTuD8amrF8xxnzRT+aiofi3D1i0OinGoKFB0smo4HKbbALaRyz3TkdPHJw285cargyRqAoZQeYukdJI+pIGPdGf1anns7SJuqou09PHg6D7MWx9NXx56N8mgiGfzRvyq8Vybsxx1bWd7gK0sEyKj8rDMjRFyrac5OzsrAd4ELt1xIcd7dyyER2/wDVkc6RLKBznOM6YYjkKeu75O3u+NUKFW7URGPinEx+JIZF+cOP/sDWDgUo1be68ETJ66dQYfINH+9WW5tQkqHJPMEiuzEs7sQjBmY7k6UYegwBgCouxjaNIQMA4zET7uoDEtux9SHI9Og7lSjpUl5EIaVZ+X5HRuxvFoYUu4bhlCbzjV0aMoiSrg+9pZdx5Sr51QbjLMyKDCDl4PvGDUWCRSncZIBABODpZRnSCfu6vFmwxjbETA6GHeMx2WNc7bah3hsS674BqWtlmW3kti8RWY6pDysvq2wUfWMaMLoJGRpB61rNd47dPxNake9llWy58fe5YL7ilseEC2gTQZswGHOWVj/xDOTu2FLPrPvalP3xVY42dQjTxaVD/DPNJ/yAfMVoLNyXaaQDUgCTEL1QbpMABnHiQPNhuUryUvLJjdXddKjbMMZPekbqA5xsPMKPusapCV1ruVpTzLXdbmi7cyKBV/tb1UX4PO4H8q/Rlfn7hlqjrBGU7nLeTT5asBR6ECQ4/u1beD9rp7V+Sz/SkC6uWzD6Si5xqVmIEg6bPg/rHpWtHZvxZph/hb6t/iW32kyY4fKPxNCg+LzRr/1qknrUh2s7TLerHHHHIkKOJZZJl0A6MlUVSc7PpYscAaNic7VubimQWjxpAyZX2jA8x0L/AB2X9at5SUdWVnOMFeTNC0nVXRnYKNd02ScDHMKj89Y/Otrs72wls454YoX+uvJJGm5TSCJGWMD6pcEvhM6WK41DIrQ4VZCSQr38Rqp5jbO3MLd1P0Q7uTgBjkdOpssUQQBVUKAMAAYA+ApFt6iMnLW1kW3st2z4e2IBdvzmOT9K1RyOx2yA4Vd8bKmAPACrnXG7y1SVdEiK6nwYZHy8vjVh9kssoN5bmRnt4HjSEOdTJqTU6BjuVGVAB6YrY2Oh0pSgFKUoBSlKAUpSgFKUoBSlKAUpSgFKUoBSlKAVpca4XHdQSW0oJjkUq2Dg49D4Gt2lAc7k9msy7RcSk0+AliSQj9oaSfnWS29mIY/1q9uJh+BMQp89HeP71dAqp9q+3MVo/wBHija5uiM8lCAEHg0znaMH5ncbUBzriPBvo893w1dlGma31EnCvuu7HJCTJUfZxh5Na/VvKgYHH3kwrxSDx207dRpfBG9TVzJcXVyt3dNGGVGRI4gdKqxBIZ23c7DyAPSoviEBSTC4GtuZET0EqglkPo66jt4GT0rDSaszDSkrM+gv1mDmKfGcqffA8QSMSKPIjK56DIr2YPIyLIisoDZYY0sCMYKNuD6d4bdfCt9ClxGCV2PUHZkYbEZHRlOdxWpKWh+070f6Xy9JQOn98bdc6ds8tSnOCeXbocNWlUpxfdu8enT5GveJIqrpzIqurAE99QDhtJPvjQWGDvvsT0rFFc/VzLyhJCX7jKc4eUlgsq+9H9aJMN4FGBwQMylatxZ5bmIdEmxzjKsQGA5i5GrAZsHqNRwdzUYV2nd9DmpYpp3l0t+5qJYMcKg1pFkE6yjtId2kVgNyNR3yN3byrMBNjpdj01Qn/MSf9aknFolsjRa4bxGhEkbOSk4eRUklA9xydRYsoVgcagBsdyu6mko6HqUklBWd/ErjW7p9e0ZCgYl5kmtyh6kgEqAuS2zdNW29eEtFBNEiNkEK8xOwWY6I5GdslmAJGPDlsThRVgszaFp2vC8gjKLFbIx+sLJqYsoI1DvAd86ABvjNQ0PD+hfcDZEySAqklNZP2jqPvEdckAZJMqs1TlfqQr1VSlm6rb8GfNs7s7tH3IyFVX+8VXJ+rUjbJY94+AGAetfYiaORGij1DRICS2N2aI6nJyzEhDvgn4da3q1zKzsUiAJHvOfcT0P4m/VHzK7Z5YTm2lHg4KVWrKSUOOPUxXHUGUmVzukYG2RjdEzjbbvsds9RWLiFrqMaykFmbVoB7iLGQzNv7zZ0LqPTXsBvmWgt0hDOTvjLyN1IXJyT0AG+w2FRBBmfBBBlAyN8pCvgfJnJI8++fwV2QpW+tLVnpUqFnmm7y97Hsiu8ISMkS3syomOoEmFDDyxEur0JNdAm9lsKgfRbm5tyB018yM+pSXP8iKqdzBIJYbmB1SWDXoDpqjOsBSGGxGwwCNxk1b+A+0VWkS3vovo0rnSkgbVBIfwq/VGPgrY+NWOg1R7OLg7NxNsfqW6BvzJOPyq19lezcVhE0UTO5dzI7yNl2YhVLEgAdFGwFTVKAUpSgFKUoBSlKAUpSgFKUoBSlKAUpSgFKUoBSlKAUpSgIDt3xaW0sLi4hXVIibeIXJAMhHiEBLY/VrnfY/hnD2jxPeTQ3THVLrmVRMx/t42de+rDDDBOM4ODXYJYwylWAKsCCD0IOxBHliubxeyp1zGOIOLcE6IhChZVJJCcxy2rAOM4HSgNpuz3DhseJOD/APJj/wBq3G9nlrKo/rFyy5BBEq4ypBBBCeYFbnZv2f2VkS8cWuU5zLLhnOeuNtK/sgVpdsTbcPj58TPBO50xx2+n65vwtCQUYeb4BA8fAgfcfs3t1LFZ7oFsZ+sG+BgH3OuNvkK+L72fLobkXM4lAynMYNGSPuuoUEqehwc75FV617RcSKK0lyiyY3UQqYwfI76j8mFXXsl2nF2GjkAjuYx34wcgg9JYid2Q/mp2PgSByhoXi5mF0GLImtmIzGQMkxN00kbgHusCCCu4qNW9L3RCSlVKIMNjAY6yA0TENuA2cYI7m/eFdR9qXDIGiSVk+vd0iVwzKSuTIytpIDjQkmA2QNR86r9h2espLN728LK7yOImDNqUx/Vpy41PfbVGzgYJOryrmnTi56dDjqUYSqNJa2/YgZFJgSW4jVY3YqHDZQSIWBTwdHBQnOMYwQxrKkswGlWRgekje8B6qNpD5HK+ucbxdjD9InAwpkkKx6A31Qcjfmy4IXVhVKrknCA6sgVaX7C8U3wbUY93EzCMDwDKbcsfkw9MVpCMv8envglCE96WnW+1/Ah7GMMZRFiR0XXNIzABVXV9ZNJ4KNJGEBxjZaiLy9dTC0jhMtGXQMFCBnXAbJ1P3VkB8B1wNq3+0PCWtZQkwjWRQHblszQEMc4dtIaLUU3yuk431VYOE9nbS7sppl73EAjSYLsNLKdcK6Q2l4wVUawCCcnrsEaabs9/EQopys9+b9SCaXmIXLNHCDp2BErnOnQo95MnYAd85207E3ns/wBgy8Qe4eSEnGiCFlVYl8FY6TqfxJGw6DOMnS9m9jby3MkrJqkURzRMWYga1KEqmdOoaQdWM/WHer12j47HZxcyTLMTpjjX35GPREH8yegAJOwq9FRUFY6sNGKppxRAz+zi3caWnuiMg45o8CCPueYFeJ7OLZSzCe6BbGo80eA2+50G/wCZ86gm7ScQc6zcJGT0jSIMi+Sln7z4/F3c+QrY7GcRXiLtBxCRmuo9zbNhbdlycTRov2qnYHWW0kdBVS5sv2c4cDpPEXDDwNzHn8sVF9oeDcKSJkkvZpiw2gjmR5JD4KqKueuN9gOpIq6cd7F2N5GIprZML7hQaGTP4WXBHQbdNqqsvsskTK23EZI1ORiSGOQgejLoP55oCQ9kXFZ5rWSKfvfR5TEsudWoAA6NR3Yxk6C3jgdd6vVR3Z/g8dnbx20Q7ka4z4serO3qzEk+pqRoBSlKAUpSgFKUoBSlKAUpSgFKUoBSlKAUpSgFKUoBSlKAUpSgMc8yorOxwqgsSegAGST8q4tbXTXkz8Rl6yZECn+yhHugeTN7xPrXWu0vDDdWk9sr6DLE8erGcagRuM7jeuPfS5LUi0uLeRbhQFWOJGcSgbB4SBuu2+cY8aA3eIXqwxtK+cDwHVidlRR4knAFY73g/EbdI7qaEkY1h7XPPtSeqshzzFxgNjIODkHarH2S7GTSzJe36hBGdUFqDq0tjaWY9Gcb4A2X41eO0HFktLaW6k92JCxHnjoo9ScD50BxrjPay5uxDvDOEWRg6AxjV3V1TBmYqQusaVGST4VDWwmAieeXJWMBVmh1QBTg6e4+nHoSM9WBNbFpbvqmMmOdNCJZMfjmafKj0ACrj0qVhuJ5ZILa0SN5JITKeYxVQihfEDqS2BnbapR1nLyIRs6k1baxpcQ4w0rq8scIVgI3ktmIjGn7JynWNhsuoEj3fd0iul8J7bKLN3n3uIcIyLsZWbIjZAenMx8FIcZwua53xq0mgUyX3C8ICFMqmKVe8Qo6YbckDGPGtHS2QgwkqhjAZO8SnTRJ45Axnx6HJIatKku7eZc+7mlaXdSzLnj1/M234tJ9J5jKk0gbmys7aIeZsY0Y4JKoApCDfCR5PXOrPdSyyieOVEmBLD6FAQuT4kmQp8ckaujZFZuEwNMzLa8Ned4yBI78pSHYajrdupOc5Gx8NsVJXIvLeaGK7gjiWcPy9DlyGjAJVzgLuDtjyqsIpItTgox6839SK7McbuLNo30xIQksPMk+ywneOtVYFWHI6A6cZ3qW4fDfcTlM0PfJBBvJ1KQqNjy7WLqQfPxxuTtUPc2azRiNvdknm39GMwDD4ZzXWvZvxprqyUSfbQEwzD9aPA1ftLpb51rSej+bNaDunbhs57w26dtcUy6J4W0TJ5MOjL5qw3B8jXzxWzZtMsR0XEJ1wv4hh90+at0I9avXbfsc1w4vLRlS6VdJDfZzINxHJjcEfdcdOnwoEvFnRhA9rOt0ThbfSSXP6jjuMniXzgCqljrnZXja3tpDdKMcxe8v4WBKunyYEfKpaqx7POAS2VqY52UySSvKVT3Y+ZgmJSeoByc+bGrPQClKUApSlAKUpQClKUApSlAKUpQClKUApSlAKUpQClKUApSlAKUpQCvMeNe0oBVH9sD/ANRRPCS6t0b4GQH/APIq8VFdpeAx30Bt5S6qSrBkOHVlOVZTg7gjyoDkt73ZlbwdSmfVDrUfMNIf2a++zM7WNzJcIizaohEgdinLUMXKghG1AkjywFA3qfk9mty0ixvfB7bUGY8sLcd05CB17u5+/gGptfZ7Fqybicrn3fqx8iwjzj4YPrXPOnPPmgzkqUqneZ6b33uUPtJx+WU82di5UqEjQERRmRtCuw3xuccxyT10gZIr2Pha6WDnU7EFnGxBHu6OukL4D45ySSeh9peycb8NuLO3jCFk1J1JMiYZGdzlmOpVGpiTXMrTtLbsis80cbkDWjMAyt95SDvkHNUhTtq9WVp0cusndvk++G8Rkimflu0c0RVDIq/VyahrVHB7pyM9w7jvFSOtSHavi01+kCOkcTwyiQTRsSdlKkCNlwM58WOMDrVn9l/CBJZSzzxhheyNJocAjlABIgQdvcUN+1W7c+z+EnMc00Y/CCrgfAyKzfmSPSpunOPwPyJSo1Ifynp0foc6ihAkhjXYR5bHoqGNQT6lwfXSatnsvfF7xBB7pW2f9oq6n+Sr+VeX3s3nWYm1vAscgGszIJJFZRjMeNK4Iz3TsDnA3q09kuycdgJGEkksspUySSEZOgEKFCgBQMnYVSlDJGxahT7uGV7lhrwjxr2lUKilKUApSlAKUpQClKUApSlAKUpQClKUApSlAKUpQClKUApSlAKUpQClKUApSlAKUpQClKUArlPF/wDiZP8AEb/7GlKA6dw/7KP+4v8AoK2KUoBSlKAUpSgFKUoBSlKAUpSgFKUoBSlKAUpSgFKUoD//2Q=="/>
          <p:cNvSpPr>
            <a:spLocks noChangeAspect="1" noChangeArrowheads="1"/>
          </p:cNvSpPr>
          <p:nvPr/>
        </p:nvSpPr>
        <p:spPr bwMode="auto">
          <a:xfrm>
            <a:off x="1679576" y="-1371600"/>
            <a:ext cx="5572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F2B2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384" y="2596542"/>
            <a:ext cx="1287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Motion </a:t>
            </a:r>
          </a:p>
          <a:p>
            <a:pPr algn="ctr"/>
            <a:r>
              <a:rPr lang="en-US" dirty="0" smtClean="0"/>
              <a:t>Detection [1]</a:t>
            </a:r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567512" y="1148717"/>
            <a:ext cx="140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Optical Flow</a:t>
            </a:r>
            <a:endParaRPr lang="en-U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347138" y="2517181"/>
            <a:ext cx="184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Temporal/Frame Difference</a:t>
            </a:r>
            <a:endParaRPr lang="en-U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347138" y="3805460"/>
            <a:ext cx="184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Background subtraction [2]</a:t>
            </a:r>
            <a:endParaRPr lang="en-U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3338082" y="2863327"/>
            <a:ext cx="470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Basic Background Modeling (Gaussian Models)</a:t>
            </a:r>
            <a:endParaRPr lang="en-U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3265880" y="3828702"/>
            <a:ext cx="4136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Statistical Background Modeling (Support Vector Machine)</a:t>
            </a:r>
            <a:endParaRPr lang="en-U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3143575" y="4756545"/>
            <a:ext cx="432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Fuzzy Background Modeling (Subspace Learning Models)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8108374" y="2479965"/>
            <a:ext cx="362036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285750">
              <a:buFont typeface="Arial" panose="020B0604020202020204" pitchFamily="34" charset="0"/>
              <a:buChar char="•"/>
            </a:pPr>
            <a:r>
              <a:rPr lang="es-MX" sz="1400" dirty="0"/>
              <a:t>Single </a:t>
            </a:r>
            <a:r>
              <a:rPr lang="es-MX" sz="1400" dirty="0" err="1"/>
              <a:t>Gaussian</a:t>
            </a:r>
            <a:r>
              <a:rPr lang="es-MX" sz="1400" dirty="0"/>
              <a:t> (SG</a:t>
            </a:r>
            <a:r>
              <a:rPr lang="es-MX" sz="1400" dirty="0" smtClean="0"/>
              <a:t>).</a:t>
            </a:r>
          </a:p>
          <a:p>
            <a:pPr marL="91440" indent="-285750">
              <a:buFont typeface="Arial" panose="020B0604020202020204" pitchFamily="34" charset="0"/>
              <a:buChar char="•"/>
            </a:pPr>
            <a:r>
              <a:rPr lang="es-MX" sz="1400" dirty="0" smtClean="0"/>
              <a:t>Single </a:t>
            </a:r>
            <a:r>
              <a:rPr lang="es-MX" sz="1400" dirty="0"/>
              <a:t>General </a:t>
            </a:r>
            <a:r>
              <a:rPr lang="es-MX" sz="1400" dirty="0" err="1"/>
              <a:t>Gaussian</a:t>
            </a:r>
            <a:r>
              <a:rPr lang="es-MX" sz="1400" dirty="0"/>
              <a:t> (SGG</a:t>
            </a:r>
            <a:r>
              <a:rPr lang="es-MX" sz="1400" dirty="0" smtClean="0"/>
              <a:t>).</a:t>
            </a:r>
          </a:p>
          <a:p>
            <a:pPr marL="91440" indent="-285750">
              <a:buFont typeface="Arial" panose="020B0604020202020204" pitchFamily="34" charset="0"/>
              <a:buChar char="•"/>
            </a:pPr>
            <a:r>
              <a:rPr lang="es-MX" sz="1400" dirty="0" smtClean="0"/>
              <a:t>Mixture </a:t>
            </a:r>
            <a:r>
              <a:rPr lang="es-MX" sz="1400" dirty="0"/>
              <a:t>of </a:t>
            </a:r>
            <a:r>
              <a:rPr lang="es-MX" sz="1400" dirty="0" err="1"/>
              <a:t>Gaussians</a:t>
            </a:r>
            <a:r>
              <a:rPr lang="es-MX" sz="1400" dirty="0"/>
              <a:t> (MOG</a:t>
            </a:r>
            <a:r>
              <a:rPr lang="es-MX" sz="1400" dirty="0" smtClean="0"/>
              <a:t>). </a:t>
            </a:r>
          </a:p>
          <a:p>
            <a:pPr marL="91440" indent="-285750">
              <a:buFont typeface="Arial" panose="020B0604020202020204" pitchFamily="34" charset="0"/>
              <a:buChar char="•"/>
            </a:pPr>
            <a:r>
              <a:rPr lang="es-MX" sz="1400" dirty="0" smtClean="0"/>
              <a:t>Mixture </a:t>
            </a:r>
            <a:r>
              <a:rPr lang="es-MX" sz="1400" dirty="0"/>
              <a:t>of General </a:t>
            </a:r>
            <a:r>
              <a:rPr lang="es-MX" sz="1400" dirty="0" err="1"/>
              <a:t>Gaussians</a:t>
            </a:r>
            <a:r>
              <a:rPr lang="es-MX" sz="1400" dirty="0"/>
              <a:t> (MOGG</a:t>
            </a:r>
            <a:r>
              <a:rPr lang="es-MX" sz="1400" dirty="0" smtClean="0"/>
              <a:t>). </a:t>
            </a:r>
          </a:p>
          <a:p>
            <a:pPr marL="91440" indent="-285750">
              <a:buFont typeface="Arial" panose="020B0604020202020204" pitchFamily="34" charset="0"/>
              <a:buChar char="•"/>
            </a:pPr>
            <a:r>
              <a:rPr lang="es-MX" sz="1400" dirty="0" err="1" smtClean="0"/>
              <a:t>Kernel</a:t>
            </a:r>
            <a:r>
              <a:rPr lang="es-MX" sz="1400" dirty="0" smtClean="0"/>
              <a:t> </a:t>
            </a:r>
            <a:r>
              <a:rPr lang="es-MX" sz="1400" dirty="0" err="1"/>
              <a:t>Density</a:t>
            </a:r>
            <a:r>
              <a:rPr lang="es-MX" sz="1400" dirty="0"/>
              <a:t> </a:t>
            </a:r>
            <a:r>
              <a:rPr lang="es-MX" sz="1400" dirty="0" err="1"/>
              <a:t>Estimation</a:t>
            </a:r>
            <a:r>
              <a:rPr lang="es-MX" sz="1400" dirty="0"/>
              <a:t> (KDE</a:t>
            </a:r>
            <a:r>
              <a:rPr lang="es-MX" sz="1400" dirty="0" smtClean="0"/>
              <a:t>).</a:t>
            </a:r>
            <a:endParaRPr lang="es-MX" sz="1400" dirty="0"/>
          </a:p>
        </p:txBody>
      </p:sp>
      <p:sp>
        <p:nvSpPr>
          <p:cNvPr id="8" name="Rectángulo 7"/>
          <p:cNvSpPr/>
          <p:nvPr/>
        </p:nvSpPr>
        <p:spPr>
          <a:xfrm>
            <a:off x="7434495" y="3736369"/>
            <a:ext cx="37242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 err="1"/>
              <a:t>Support</a:t>
            </a:r>
            <a:r>
              <a:rPr lang="es-MX" sz="1400" dirty="0"/>
              <a:t> Vector Machine (SVM</a:t>
            </a:r>
            <a:r>
              <a:rPr lang="es-MX" sz="1400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 err="1" smtClean="0"/>
              <a:t>Support</a:t>
            </a:r>
            <a:r>
              <a:rPr lang="es-MX" sz="1400" dirty="0" smtClean="0"/>
              <a:t> </a:t>
            </a:r>
            <a:r>
              <a:rPr lang="es-MX" sz="1400" dirty="0"/>
              <a:t>Vector </a:t>
            </a:r>
            <a:r>
              <a:rPr lang="es-MX" sz="1400" dirty="0" err="1"/>
              <a:t>Regression</a:t>
            </a:r>
            <a:r>
              <a:rPr lang="es-MX" sz="1400" dirty="0"/>
              <a:t> (SVR</a:t>
            </a:r>
            <a:r>
              <a:rPr lang="es-MX" sz="1400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 err="1" smtClean="0"/>
              <a:t>Support</a:t>
            </a:r>
            <a:r>
              <a:rPr lang="es-MX" sz="1400" dirty="0" smtClean="0"/>
              <a:t> </a:t>
            </a:r>
            <a:r>
              <a:rPr lang="es-MX" sz="1400" dirty="0"/>
              <a:t>Vector Data </a:t>
            </a:r>
            <a:r>
              <a:rPr lang="es-MX" sz="1400" dirty="0" err="1"/>
              <a:t>Description</a:t>
            </a:r>
            <a:r>
              <a:rPr lang="es-MX" sz="1400" dirty="0"/>
              <a:t> (SVDD</a:t>
            </a:r>
            <a:r>
              <a:rPr lang="es-MX" sz="1400" dirty="0" smtClean="0"/>
              <a:t>).</a:t>
            </a:r>
            <a:endParaRPr lang="es-MX" sz="1400" dirty="0"/>
          </a:p>
        </p:txBody>
      </p:sp>
      <p:sp>
        <p:nvSpPr>
          <p:cNvPr id="18" name="Rectángulo 17"/>
          <p:cNvSpPr/>
          <p:nvPr/>
        </p:nvSpPr>
        <p:spPr>
          <a:xfrm>
            <a:off x="7407586" y="4636616"/>
            <a:ext cx="48341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/>
              <a:t>Principal </a:t>
            </a:r>
            <a:r>
              <a:rPr lang="es-MX" sz="1400" dirty="0" err="1"/>
              <a:t>Components</a:t>
            </a:r>
            <a:r>
              <a:rPr lang="es-MX" sz="1400" dirty="0"/>
              <a:t> </a:t>
            </a:r>
            <a:r>
              <a:rPr lang="es-MX" sz="1400" dirty="0" err="1"/>
              <a:t>Analysis</a:t>
            </a:r>
            <a:r>
              <a:rPr lang="es-MX" sz="1400" dirty="0"/>
              <a:t> (SL-PCA).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 err="1"/>
              <a:t>Independent</a:t>
            </a:r>
            <a:r>
              <a:rPr lang="es-MX" sz="1400" dirty="0"/>
              <a:t> </a:t>
            </a:r>
            <a:r>
              <a:rPr lang="es-MX" sz="1400" dirty="0" err="1"/>
              <a:t>Component</a:t>
            </a:r>
            <a:r>
              <a:rPr lang="es-MX" sz="1400" dirty="0"/>
              <a:t> </a:t>
            </a:r>
            <a:r>
              <a:rPr lang="es-MX" sz="1400" dirty="0" err="1"/>
              <a:t>Analysis</a:t>
            </a:r>
            <a:r>
              <a:rPr lang="es-MX" sz="1400" dirty="0"/>
              <a:t> (SL-ICA).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/>
              <a:t>Incremental Non </a:t>
            </a:r>
            <a:r>
              <a:rPr lang="es-MX" sz="1400" dirty="0" err="1"/>
              <a:t>Negative</a:t>
            </a:r>
            <a:r>
              <a:rPr lang="es-MX" sz="1400" dirty="0"/>
              <a:t> </a:t>
            </a:r>
            <a:r>
              <a:rPr lang="es-MX" sz="1400" dirty="0" err="1"/>
              <a:t>Matrix</a:t>
            </a:r>
            <a:r>
              <a:rPr lang="es-MX" sz="1400" dirty="0"/>
              <a:t> </a:t>
            </a:r>
            <a:r>
              <a:rPr lang="es-MX" sz="1400" dirty="0" err="1"/>
              <a:t>Factorization</a:t>
            </a:r>
            <a:r>
              <a:rPr lang="es-MX" sz="1400" dirty="0"/>
              <a:t> (SL-INMF).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/>
              <a:t>Incremental Rank-(R1,R2,R3) Tensor (SL-IRT).</a:t>
            </a:r>
          </a:p>
        </p:txBody>
      </p:sp>
      <p:sp>
        <p:nvSpPr>
          <p:cNvPr id="19" name="Abrir llave 18"/>
          <p:cNvSpPr/>
          <p:nvPr/>
        </p:nvSpPr>
        <p:spPr>
          <a:xfrm>
            <a:off x="1181966" y="1203605"/>
            <a:ext cx="385546" cy="3441131"/>
          </a:xfrm>
          <a:prstGeom prst="leftBrace">
            <a:avLst>
              <a:gd name="adj1" fmla="val 51455"/>
              <a:gd name="adj2" fmla="val 47867"/>
            </a:avLst>
          </a:prstGeom>
          <a:ln w="19050">
            <a:solidFill>
              <a:srgbClr val="8A14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Abrir llave 21"/>
          <p:cNvSpPr/>
          <p:nvPr/>
        </p:nvSpPr>
        <p:spPr>
          <a:xfrm>
            <a:off x="3143575" y="2840346"/>
            <a:ext cx="385546" cy="2630907"/>
          </a:xfrm>
          <a:prstGeom prst="leftBrace">
            <a:avLst>
              <a:gd name="adj1" fmla="val 60214"/>
              <a:gd name="adj2" fmla="val 47867"/>
            </a:avLst>
          </a:prstGeom>
          <a:ln w="19050">
            <a:solidFill>
              <a:srgbClr val="8A14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Abrir llave 22"/>
          <p:cNvSpPr/>
          <p:nvPr/>
        </p:nvSpPr>
        <p:spPr>
          <a:xfrm>
            <a:off x="7884430" y="2587138"/>
            <a:ext cx="192772" cy="987648"/>
          </a:xfrm>
          <a:prstGeom prst="leftBrace">
            <a:avLst>
              <a:gd name="adj1" fmla="val 76739"/>
              <a:gd name="adj2" fmla="val 47867"/>
            </a:avLst>
          </a:prstGeom>
          <a:ln w="19050">
            <a:solidFill>
              <a:srgbClr val="8A14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Abrir llave 23"/>
          <p:cNvSpPr/>
          <p:nvPr/>
        </p:nvSpPr>
        <p:spPr>
          <a:xfrm>
            <a:off x="7381276" y="3779893"/>
            <a:ext cx="106438" cy="677771"/>
          </a:xfrm>
          <a:prstGeom prst="leftBrace">
            <a:avLst>
              <a:gd name="adj1" fmla="val 60909"/>
              <a:gd name="adj2" fmla="val 47867"/>
            </a:avLst>
          </a:prstGeom>
          <a:ln w="19050">
            <a:solidFill>
              <a:srgbClr val="8A14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Abrir llave 24"/>
          <p:cNvSpPr/>
          <p:nvPr/>
        </p:nvSpPr>
        <p:spPr>
          <a:xfrm>
            <a:off x="7284358" y="4631820"/>
            <a:ext cx="192772" cy="938266"/>
          </a:xfrm>
          <a:prstGeom prst="leftBrace">
            <a:avLst>
              <a:gd name="adj1" fmla="val 76739"/>
              <a:gd name="adj2" fmla="val 47867"/>
            </a:avLst>
          </a:prstGeom>
          <a:ln w="19050">
            <a:solidFill>
              <a:srgbClr val="8A14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562071" y="5776007"/>
            <a:ext cx="74187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[</a:t>
            </a:r>
            <a:r>
              <a:rPr lang="en-US" sz="1100" dirty="0">
                <a:solidFill>
                  <a:schemeClr val="bg1"/>
                </a:solidFill>
              </a:rPr>
              <a:t>1</a:t>
            </a:r>
            <a:r>
              <a:rPr lang="en-US" sz="1100" dirty="0" smtClean="0">
                <a:solidFill>
                  <a:schemeClr val="bg1"/>
                </a:solidFill>
              </a:rPr>
              <a:t>]  T</a:t>
            </a:r>
            <a:r>
              <a:rPr lang="en-US" sz="1100" dirty="0">
                <a:solidFill>
                  <a:schemeClr val="bg1"/>
                </a:solidFill>
              </a:rPr>
              <a:t>. </a:t>
            </a:r>
            <a:r>
              <a:rPr lang="en-US" sz="1100" dirty="0" err="1">
                <a:solidFill>
                  <a:schemeClr val="bg1"/>
                </a:solidFill>
              </a:rPr>
              <a:t>Bouwmans</a:t>
            </a:r>
            <a:r>
              <a:rPr lang="en-US" sz="1100" dirty="0">
                <a:solidFill>
                  <a:schemeClr val="bg1"/>
                </a:solidFill>
              </a:rPr>
              <a:t>, “Traditional and recent approaches in background modeling for foreground detection: An overview”. Computer Science Review, Vol 11, No. 1, pp. 31–66, 2014.</a:t>
            </a:r>
            <a:endParaRPr lang="es-MX" sz="1100" dirty="0">
              <a:solidFill>
                <a:schemeClr val="bg1"/>
              </a:solidFill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562070" y="6203097"/>
            <a:ext cx="695327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[</a:t>
            </a:r>
            <a:r>
              <a:rPr lang="en-US" sz="1100" dirty="0">
                <a:solidFill>
                  <a:schemeClr val="bg1"/>
                </a:solidFill>
              </a:rPr>
              <a:t>2</a:t>
            </a:r>
            <a:r>
              <a:rPr lang="en-US" sz="1100" dirty="0" smtClean="0">
                <a:solidFill>
                  <a:schemeClr val="bg1"/>
                </a:solidFill>
              </a:rPr>
              <a:t>]  T</a:t>
            </a:r>
            <a:r>
              <a:rPr lang="en-US" sz="1100" dirty="0">
                <a:solidFill>
                  <a:schemeClr val="bg1"/>
                </a:solidFill>
              </a:rPr>
              <a:t>. </a:t>
            </a:r>
            <a:r>
              <a:rPr lang="en-US" sz="1100" dirty="0" err="1">
                <a:solidFill>
                  <a:schemeClr val="bg1"/>
                </a:solidFill>
              </a:rPr>
              <a:t>Bouwmans</a:t>
            </a:r>
            <a:r>
              <a:rPr lang="en-US" sz="1100" dirty="0">
                <a:solidFill>
                  <a:schemeClr val="bg1"/>
                </a:solidFill>
              </a:rPr>
              <a:t>, “Subspace learning for background modeling: A survey”, Recent Patents on Computer Science, Vol. 2 No. 3, pp. 223–234, 2009.</a:t>
            </a:r>
            <a:endParaRPr lang="es-MX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3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F14D-78AF-4FF1-A09C-E030FB4F8B68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94472"/>
            <a:ext cx="12192000" cy="113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1 Marcador de número de diapositiva"/>
          <p:cNvSpPr txBox="1">
            <a:spLocks/>
          </p:cNvSpPr>
          <p:nvPr/>
        </p:nvSpPr>
        <p:spPr>
          <a:xfrm>
            <a:off x="89483" y="6402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53FF14D-78AF-4FF1-A09C-E030FB4F8B68}" type="slidenum">
              <a:rPr lang="es-MX" sz="2800">
                <a:solidFill>
                  <a:srgbClr val="FFFFFF"/>
                </a:solidFill>
              </a:rPr>
              <a:pPr algn="l"/>
              <a:t>10</a:t>
            </a:fld>
            <a:endParaRPr lang="es-MX" sz="2800" dirty="0">
              <a:solidFill>
                <a:srgbClr val="FFFFFF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2" y="1"/>
            <a:ext cx="12162638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307346" y="91472"/>
            <a:ext cx="11884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Examples</a:t>
            </a:r>
            <a:r>
              <a:rPr lang="de-DE" sz="3200" b="1" dirty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, </a:t>
            </a:r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Changedetection.net: Highway</a:t>
            </a:r>
            <a:endParaRPr lang="en-US" sz="3000" dirty="0">
              <a:solidFill>
                <a:srgbClr val="2F2B20"/>
              </a:solidFill>
            </a:endParaRPr>
          </a:p>
        </p:txBody>
      </p:sp>
      <p:sp>
        <p:nvSpPr>
          <p:cNvPr id="7" name="AutoShape 10" descr="data:image/jpeg;base64,/9j/4AAQSkZJRgABAQAAAQABAAD/2wCEAAkGBxQSEhURExMWFhUXFxkaGRcYGR8eGRsfGBsYGhoVFxoaHSggHB4lGxcXIjEhJSsrLi4uFyAzODMsNygtLiwBCgoKDg0OGxAQGy0mHyUsNy03LCssLzc1NDUsLiwsMCwtNyw0NCwvMC0sLCwsLy80LCw3NC4sLCw0LzIsLCwrLP/AABEIAKEBOgMBIgACEQEDEQH/xAAcAAEAAgMBAQEAAAAAAAAAAAAABQYDBAcBAgj/xABHEAACAQMCAwUEBgYIBAcBAAABAgMABBESIQUTMQYiQVFhBzJxgRQjM0JSkVNigpKToRUkQ3JzorHRNLPB0xY1VGN0ssKD/8QAGgEBAQADAQEAAAAAAAAAAAAAAAMBAgQFBv/EADURAAIBAgUBBgIIBwAAAAAAAAABAgMRBBIhMUFRBRNhgcHwMnEUIlKRsdHh8SQzNEJDcqH/2gAMAwEAAhEDEQA/AO40pSgFKUoBSlKAUpSgFKUoBSlKAUpSgFavEuIxW8bTTyLHGvV3IAGdhufEnbFbVUb2wA/Qovw/S7bV8Nfj88UAX2p2RkVQJuSxC/SmjKwAn3cs2Dgn72MDIq8A1x+eIOrI4DKwIIPQg9Qasnsq4o2ibh8rFmtSvLY9WhkBMefMrhkPwFAWrtPxcWdpPdMM8qNmA8z91fm2B865BbWdw6K81/e81hqfRcOqhm3IVQcAAnAHpV99r/8A5a34efb6vhzk/wCuKq7daAuPs04y9zZ6Zm1T27tBKx6sY8aXOfxIVOfMmrZXOvZUf6xxED3eZAf2jEM/yxVg9oXHGs7J3ixzpGWGHP6SU6Q37Iy37NAavG/aHbW1wbfRNKU+1eFNaxE9Fkwc59ACR41OcB7QW16hktpllUYzj3lz0DqcMp9CB0rlPDLFYIxGpJxuzH3nY7s7HxJO9WD2Xg/TuIEe7otc/wB7TKfzxigOk0pSgFKUoBSlKAUpSgFKUoBSlKAUpSgFKUoBSlKAUpSgFKUoBSlKAUpSgFKUoDS4zxNLWCW5kzoiQu2kZOB5CuWTdouJXEn0lJxbD+yt9IdNJ3+vPVmO3u40+HjXV+J2SzwyQPukiMjfBwVP8jXGODa4w1pNtPbHluPMD3JR+qy4OfjQF/7Hdtxcv9FuUEF2ASFBzHKB1eFj18yp3Hrg4l+2XBfptlNbA4Z1yh8nUhkP7yiuXcUszIoKNoljYPFIOqOvQ/A9CPEGpab2gXtxGscFv9GkAxNNMAQGHX6OgPfHiGbAoCJ4RemaJXYaX3WRfFXQ6XU/Bgf5Vltb+WzvFvIoWnDQtDIiuqn3g8bZY42OoZ9ajbWdYtaxl7iV3LyyEjBdtizvso90d1ckeVYzfyOcCTfxW3TVj0aVwVHzC0BN9peO33EYGtnt7eCNypJ5rSSLpZWBGlApOVrIRVeNjK+/KJ/x7hv9E1rXo4If0Nr/AJj/AD0UBNcF4ld2Mk7QxQSpO4ch3ZHGEVNIIUrju/zpx3jlxxCW2EtqbdIGeRvrVdWcroj0lcHbUx3AqEXhki9IUA/9md1P5FVH86fS5I/eeSP0nQOn8SM4Hzc0BOTzKis7HCqCxPkAMk/lVu9lXDGjtGuZBpku35xXxVCAsSfuAH9o1zu6u1liaK4QrG64Lo2qPB8dQGpegOSun1NT/B+2V5ZACZTfW2O68YAuVHhlRhZR0GRg+NAXfth2tisFUFTLPJkRQJ7zkdST0VB4senrVBl47xVnFx9JjR1OVtlT6gj8EjnvsSPvbYPQVqWzSTyyX1yMTzbBf0UYPchH+reZNfXFL4QRmQjJ2CqOru2yIo8ST/1oDpnY3tIt/b84RtG6u0ckbb6XTGpQw2YbjBHn4HIqdqv9guCNZ2UUL/anMkp/9yQl3/InHyqwUApSlAKUpQClKUApSlAKUpQClKUApSlAKUpQClKUApSlAKj+PcVS0t5Lh9wg2UdWY7Kgz4sxA+dSFcs9qnF+ZMlop7sQDv6u47qn+6hz/wD0HlWJOyuQxNZUabm+Cl3UzTO0spDyOSzN4ZPgoPRR0A8ABWHlDyFavGOYYysQJZjjIIBA8SMkb+HzrfVrYAD6NcHA6l9z6n6/rUUr8nz9GlKsnOVVLXl/qYJohpbYdD/pXTO2nZ2OSzj4gsqwXEECnmt7jppBMM3iyk9PEE7VzDiUcDr3I7mJhuDqDKcfddTN3lPyNWLiXFbi+SL6YscNtAgfRG2UmYDKysDuqKOiHO/XNUgrcnr4Cl3al9dS22e25WLK1QxoSi5KKTkDO4HWs30KP9Gn7o/2pYfZx/3F/wBBWS0MIXEkEzPlssH2OWJGPrhtjHgKkld7ni04OrUknUy26sx/Qo/0afuj/atvgUCrcqFULmKToMdGh8qxTzQAdy0mLeTSYHxJExP8qsvYDgnD7i45cq3Ek3LZ9L9y30qyBlVFmdm3dM6yc4zgdK3jHXc9DCYbJWUu9UvC/h8yJ7SBXMI7rDMmRsRnC9fWtCwt1WeEqqg6zuAB/ZybVd/ajwe3gNq0MEURPMUlEVcgBSAdI3FUy1+2g/xD/wAuSkvjGIk1joK+mhKdpVBiUEZBkTIPTxqBNlH+AD1UYI9QRuD61O8UtFeKeZt2imt44/JQ6l3YD8TagM+SjzOYmsVHqR7WnKNWOV209WbvDYhKpKnlTrs+kdxiekjR7Ahuu2DkEZ2rTvGeNjCv1bNkuEOYyhyNaeKOTt4dWPewDXiStG4lQZK7Fc41qeqZPQ+IPmB4E18gsSXc5djlvL0UegGw+HrWc+niVl2p/DXXx7fr75MQso/0afuir17I+z0c6reyyLKYWeOGFfdhKkgu4PWQjGPAAjHXamit/sreS2nLvLNVkJBjuIC2lZMM2GyQQsikjfG4J+eKZjsecpSnd9PU1+LoDc3BIyfpE+59JXH+lanKHkK+hcNIXkkADtJKzBfdDGRywXPhnNeW5iGrmwyu2okMrbacLgAc1cePhWN3uceV1cROLqZdXu/E85Q8seo2I9QRuD612nsHx83dsNZ+uiOiT1IGVk/aXB22B1DwrlnZG6soxMt5ayuDLqhJOXCEDKNiXGA2cdTg71dOzvaXhkMumC3lhaUohcjbqQgY8wkDU5/ereOnJ6WDgqM3eqpJ8X/U6HSlKoesKUpQClKUApSlAKUpQClKUApSlAKUpQClKUBjnmCKzscKoJJ8gBkn8q/PtxdtM7zvnVK7OQeo1nIT9kYX4KK697Sbvl8PlXxl0xfKQgP/AJNdcdYZ9PWpVHweH2xV+Gn5+i9TbtuFzyKHjt5nRhlWWJyCPMEDcetZP6Duv/S3H8J/9qkLLtneRRpEkiBI1VFHKXYKAAPyArN/48v/ANKn8Ja1tA5cmA+1L35FYvlaN+TJFKshUkI0TgkY6r3dx8K3bubuohB0xLHqXbLykLy4t/IlTj8RTyNfHFuKXE8/0qSbMixlF7i6QudRwuNiT1PpWXg8RdkLHOheYx/FLKCc9fBS2366+Vbwtwep2dGglLuW3te/mRlojqiqYpchQD9W/UDf7tfbORjKSDJCjMb7liAo93qSQB8ay23E52RWMvVQfcTxGfKvZrmV1KtJqUjBBRMH/LWloHmzhgczvKXvyE8Lo2iSOSNsZw6MpIJIyNQGdwasnsw/8zX/AOLP/wAy2qstNK+nmzPMUUIpkwWCgk6dWMtuTuxJ9az8IlkW5XlStETDKGdcatOqElVJ90kgd7GQAcYzkI2zaGuDVNYyPdtuPj/qy8e1+ZdVqmoagZSVyMgaV3I64qhWv20H+If+XJXl+0RePlKTnmFpeus4XrIx1SH9bcetYXm0PE+pVw/V/dHccb4I862l8Z1Yn+vh5epOcRuUWG5iZgHe4tnRSd2UJpLL54YEHHTbzFQksoUFmOAOpPQVt8TvWkjTKIRzFxIjhl8euQCPlmtbmBWRmGoCWIlQM5AlQlQD1yNsVipua9pwU8TCL5sv+nteO4AJJwAMk+QHjWW9jVJXVEkSIkmESYDaNu6QCfdJwM76dOd80srTnMc/Zx7nyZ8ZVPgNmPrpHnWuV3scMcFN4juX9/h1MaNnBHQ4P5198CudAR8EDOiUHyLHlzD88E+ROfcrXsvs0/ur/oK3YYByYJCO6wMUg81dmCk/Bzj4StW1Pdnf2OrTmvfJqRfe/wASX/mvW7acNmlGqKCV1yRqSNiMjqMgYqNsVITBJJDSAk9Th2GT6mrBwftPdWsfKhkUJqLYKAnLdd610vqcLVF4iffNpXe3zNf+grr/ANLcfwn/ANq8fs/dEEG1uMEY+yfx+VS//j2+/Sp/DH+9P/Ht9+lT+GP96z9QsoYBf3S9+R1Ps5cSyWsLzqVlMa8wEEHUBhjg7gEgkehFSNU32d9pJbsTJOys8ZQgqunuuCACP7yNv61cqsndH0VOpGpFSjsxSlKybilKUApSlAKUpQClKUApSlAKUpQClKUBX+2XZxr6OONZhFok17prB7rLjAZfxZ+Vc47ZdjZLC2Nzz1kAdAQIWAUMwBkYiU4CjfpXZ68ZQQQRkHYg9D6GsOKZCphqVR3nG7OARcHkYBluImUjIIiJBHmCJd6+/wCg5v00f8Jv+7XROJezKAsXtJZLNjuVjw0JPnyXBUfs4qudo+yt7ZW010b2GVYkLlWt9JOPDKydflWMiJ/QcP8AYRVL3hkqFF5sZ5jFfsm27jsWP1n6uP2hUv2fixCD+Mls+Y91T+4q1h4nP34z5QzP8xyh/wDo1IcOj0xRr5RoPyUVlJLYtSoU6V8itcjeA9k7ieYWsc0QEcYZ3aJu6CSqDSJO8zFX8gAh9BWbj/Y28tDqdkeD9NHEzaf8SMSalH6w1DzxV49mUYL3smN+bFHn0SJXA/OZvzq9VjIiTwWHbu4I/PMti4QSCeJw2AmmMnWT0Cnm46AnPQAE+FYl4TMSGkMT4UgxqWUNqKnSzHORlRtgA+O1TvHFT+lbxI1CJGU7q7LrljjLyYGwJxg/M+JrQsWkndjzDHGFRl0hSTrL4LF1b7qA4GPfx4VzyzOeWHBzdwo1rUYpNc/M12tOZh2mEcqAl1kHcRSB7qhwNIx9pk536dBOcG7E3MtuL1Z0UoZWSM27kuE5iKQecDh17w2+8OvjptayFWlde5DMFW4UDuSBUcMVbOn31GrdSQQcdDfOH+0BRA3PUfSk2Ea7CbPSSPOdK/iznRvnI0lqRlraasy8VCU81WNprn8jnnFLeGRBKpRJNQ7wUliy5zEyKQzMN9juMZ2qPh4dctguYlAZWxhsnSwYZwxC5wPPGanb15p3uLzQskiKOdLjEcS7YjB6nSp1aPeI3YjINa3EYJYgrrNqJdVKsqhDq7oAwNQ7xXfUcZ8a0k5z1gvvJVKcq8lOMVps36GadBcoY2HLkTDA+9pO+HU7alPeUg42JBxkGtzgXDZJ1ENlHrQZVp3OIQfvHUN5XySSE2z1K1BcRlVhby47jSxCRT4xs6tJE3odABHxFfoGOMKAqgAAYAAwAB4AeFUpTzRu9zqoTzxzNa7fccR4/wBirix5AM8Ukbty9YiYFWCkqGXmnZghGrPXAxvX3Hw/FtyC2ToK6gMbnJBAycYJ8/Cuie0uLNg7eKSQOP2Joyf8uR86pfjVEkjanQp023BWuVDh9lI5AEiKHQyjMZJ7zEspxIOhcb+tb/8AQc36aP8AhN/3acMGJY/T6VH8uYCP5Riprs3wa74gJ3iuYYEineHBhLt3Ap1ElwNw48KxlROWCoSbbiiF/oOb9NH/AAm/7tbXY3s4/EHuVW4QLAyKJFhZkcspLKDzAMqdiAT1B8audr7MFf8A427muF8YlAhiPowj7zfvVebGyjhjWKJFjjUYVFACj4AUyI1+g4f7CKx2O7HPYyvK1wJA6BdIjKdDkEku2cb/AJmrdSlZSsdEIRhHLFWQpSlZNxSlKAUpSgFKUoBSlKAUpSgFKUoBSlKAUpVS9qV9NBw6SSGRoiHiDOvvKjuqOVJ6HDdfCgNntT2qsbcGG5uArMMcuNmM2/QqIu+p8mGOnWubdoe3EkttdWeiaaCSFhHcSRGJ1JzhJcgIwG3f7vXcZ3OSw4ZFBkRoASTqbq7HxLOdyTW3QFeu5lkZNJyeRMjDoyk8k4ZTuD8amrF8xxnzRT+aiofi3D1i0OinGoKFB0smo4HKbbALaRyz3TkdPHJw285cargyRqAoZQeYukdJI+pIGPdGf1anns7SJuqou09PHg6D7MWx9NXx56N8mgiGfzRvyq8Vybsxx1bWd7gK0sEyKj8rDMjRFyrac5OzsrAd4ELt1xIcd7dyyER2/wDVkc6RLKBznOM6YYjkKeu75O3u+NUKFW7URGPinEx+JIZF+cOP/sDWDgUo1be68ETJ66dQYfINH+9WW5tQkqHJPMEiuzEs7sQjBmY7k6UYegwBgCouxjaNIQMA4zET7uoDEtux9SHI9Og7lSjpUl5EIaVZ+X5HRuxvFoYUu4bhlCbzjV0aMoiSrg+9pZdx5Sr51QbjLMyKDCDl4PvGDUWCRSncZIBABODpZRnSCfu6vFmwxjbETA6GHeMx2WNc7bah3hsS674BqWtlmW3kti8RWY6pDysvq2wUfWMaMLoJGRpB61rNd47dPxNake9llWy58fe5YL7ilseEC2gTQZswGHOWVj/xDOTu2FLPrPvalP3xVY42dQjTxaVD/DPNJ/yAfMVoLNyXaaQDUgCTEL1QbpMABnHiQPNhuUryUvLJjdXddKjbMMZPekbqA5xsPMKPusapCV1ruVpTzLXdbmi7cyKBV/tb1UX4PO4H8q/Rlfn7hlqjrBGU7nLeTT5asBR6ECQ4/u1beD9rp7V+Sz/SkC6uWzD6Si5xqVmIEg6bPg/rHpWtHZvxZph/hb6t/iW32kyY4fKPxNCg+LzRr/1qknrUh2s7TLerHHHHIkKOJZZJl0A6MlUVSc7PpYscAaNic7VubimQWjxpAyZX2jA8x0L/AB2X9at5SUdWVnOMFeTNC0nVXRnYKNd02ScDHMKj89Y/Otrs72wls454YoX+uvJJGm5TSCJGWMD6pcEvhM6WK41DIrQ4VZCSQr38Rqp5jbO3MLd1P0Q7uTgBjkdOpssUQQBVUKAMAAYA+ApFt6iMnLW1kW3st2z4e2IBdvzmOT9K1RyOx2yA4Vd8bKmAPACrnXG7y1SVdEiK6nwYZHy8vjVh9kssoN5bmRnt4HjSEOdTJqTU6BjuVGVAB6YrY2Oh0pSgFKUoBSlKAUpSgFKUoBSlKAUpSgFKUoBSlKAVpca4XHdQSW0oJjkUq2Dg49D4Gt2lAc7k9msy7RcSk0+AliSQj9oaSfnWS29mIY/1q9uJh+BMQp89HeP71dAqp9q+3MVo/wBHija5uiM8lCAEHg0znaMH5ncbUBzriPBvo893w1dlGma31EnCvuu7HJCTJUfZxh5Na/VvKgYHH3kwrxSDx207dRpfBG9TVzJcXVyt3dNGGVGRI4gdKqxBIZ23c7DyAPSoviEBSTC4GtuZET0EqglkPo66jt4GT0rDSaszDSkrM+gv1mDmKfGcqffA8QSMSKPIjK56DIr2YPIyLIisoDZYY0sCMYKNuD6d4bdfCt9ClxGCV2PUHZkYbEZHRlOdxWpKWh+070f6Xy9JQOn98bdc6ds8tSnOCeXbocNWlUpxfdu8enT5GveJIqrpzIqurAE99QDhtJPvjQWGDvvsT0rFFc/VzLyhJCX7jKc4eUlgsq+9H9aJMN4FGBwQMylatxZ5bmIdEmxzjKsQGA5i5GrAZsHqNRwdzUYV2nd9DmpYpp3l0t+5qJYMcKg1pFkE6yjtId2kVgNyNR3yN3byrMBNjpdj01Qn/MSf9aknFolsjRa4bxGhEkbOSk4eRUklA9xydRYsoVgcagBsdyu6mko6HqUklBWd/ErjW7p9e0ZCgYl5kmtyh6kgEqAuS2zdNW29eEtFBNEiNkEK8xOwWY6I5GdslmAJGPDlsThRVgszaFp2vC8gjKLFbIx+sLJqYsoI1DvAd86ABvjNQ0PD+hfcDZEySAqklNZP2jqPvEdckAZJMqs1TlfqQr1VSlm6rb8GfNs7s7tH3IyFVX+8VXJ+rUjbJY94+AGAetfYiaORGij1DRICS2N2aI6nJyzEhDvgn4da3q1zKzsUiAJHvOfcT0P4m/VHzK7Z5YTm2lHg4KVWrKSUOOPUxXHUGUmVzukYG2RjdEzjbbvsds9RWLiFrqMaykFmbVoB7iLGQzNv7zZ0LqPTXsBvmWgt0hDOTvjLyN1IXJyT0AG+w2FRBBmfBBBlAyN8pCvgfJnJI8++fwV2QpW+tLVnpUqFnmm7y97Hsiu8ISMkS3syomOoEmFDDyxEur0JNdAm9lsKgfRbm5tyB018yM+pSXP8iKqdzBIJYbmB1SWDXoDpqjOsBSGGxGwwCNxk1b+A+0VWkS3vovo0rnSkgbVBIfwq/VGPgrY+NWOg1R7OLg7NxNsfqW6BvzJOPyq19lezcVhE0UTO5dzI7yNl2YhVLEgAdFGwFTVKAUpSgFKUoBSlKAUpSgFKUoBSlKAUpSgFKUoBSlKAUpSgIDt3xaW0sLi4hXVIibeIXJAMhHiEBLY/VrnfY/hnD2jxPeTQ3THVLrmVRMx/t42de+rDDDBOM4ODXYJYwylWAKsCCD0IOxBHliubxeyp1zGOIOLcE6IhChZVJJCcxy2rAOM4HSgNpuz3DhseJOD/APJj/wBq3G9nlrKo/rFyy5BBEq4ypBBBCeYFbnZv2f2VkS8cWuU5zLLhnOeuNtK/sgVpdsTbcPj58TPBO50xx2+n65vwtCQUYeb4BA8fAgfcfs3t1LFZ7oFsZ+sG+BgH3OuNvkK+L72fLobkXM4lAynMYNGSPuuoUEqehwc75FV617RcSKK0lyiyY3UQqYwfI76j8mFXXsl2nF2GjkAjuYx34wcgg9JYid2Q/mp2PgSByhoXi5mF0GLImtmIzGQMkxN00kbgHusCCCu4qNW9L3RCSlVKIMNjAY6yA0TENuA2cYI7m/eFdR9qXDIGiSVk+vd0iVwzKSuTIytpIDjQkmA2QNR86r9h2espLN728LK7yOImDNqUx/Vpy41PfbVGzgYJOryrmnTi56dDjqUYSqNJa2/YgZFJgSW4jVY3YqHDZQSIWBTwdHBQnOMYwQxrKkswGlWRgekje8B6qNpD5HK+ucbxdjD9InAwpkkKx6A31Qcjfmy4IXVhVKrknCA6sgVaX7C8U3wbUY93EzCMDwDKbcsfkw9MVpCMv8envglCE96WnW+1/Ah7GMMZRFiR0XXNIzABVXV9ZNJ4KNJGEBxjZaiLy9dTC0jhMtGXQMFCBnXAbJ1P3VkB8B1wNq3+0PCWtZQkwjWRQHblszQEMc4dtIaLUU3yuk431VYOE9nbS7sppl73EAjSYLsNLKdcK6Q2l4wVUawCCcnrsEaabs9/EQopys9+b9SCaXmIXLNHCDp2BErnOnQo95MnYAd85207E3ns/wBgy8Qe4eSEnGiCFlVYl8FY6TqfxJGw6DOMnS9m9jby3MkrJqkURzRMWYga1KEqmdOoaQdWM/WHer12j47HZxcyTLMTpjjX35GPREH8yegAJOwq9FRUFY6sNGKppxRAz+zi3caWnuiMg45o8CCPueYFeJ7OLZSzCe6BbGo80eA2+50G/wCZ86gm7ScQc6zcJGT0jSIMi+Sln7z4/F3c+QrY7GcRXiLtBxCRmuo9zbNhbdlycTRov2qnYHWW0kdBVS5sv2c4cDpPEXDDwNzHn8sVF9oeDcKSJkkvZpiw2gjmR5JD4KqKueuN9gOpIq6cd7F2N5GIprZML7hQaGTP4WXBHQbdNqqsvsskTK23EZI1ORiSGOQgejLoP55oCQ9kXFZ5rWSKfvfR5TEsudWoAA6NR3Yxk6C3jgdd6vVR3Z/g8dnbx20Q7ka4z4serO3qzEk+pqRoBSlKAUpSgFKUoBSlKAUpSgFKUoBSlKAUpSgFKUoBSlKAUpSgMc8yorOxwqgsSegAGST8q4tbXTXkz8Rl6yZECn+yhHugeTN7xPrXWu0vDDdWk9sr6DLE8erGcagRuM7jeuPfS5LUi0uLeRbhQFWOJGcSgbB4SBuu2+cY8aA3eIXqwxtK+cDwHVidlRR4knAFY73g/EbdI7qaEkY1h7XPPtSeqshzzFxgNjIODkHarH2S7GTSzJe36hBGdUFqDq0tjaWY9Gcb4A2X41eO0HFktLaW6k92JCxHnjoo9ScD50BxrjPay5uxDvDOEWRg6AxjV3V1TBmYqQusaVGST4VDWwmAieeXJWMBVmh1QBTg6e4+nHoSM9WBNbFpbvqmMmOdNCJZMfjmafKj0ACrj0qVhuJ5ZILa0SN5JITKeYxVQihfEDqS2BnbapR1nLyIRs6k1baxpcQ4w0rq8scIVgI3ktmIjGn7JynWNhsuoEj3fd0iul8J7bKLN3n3uIcIyLsZWbIjZAenMx8FIcZwua53xq0mgUyX3C8ICFMqmKVe8Qo6YbckDGPGtHS2QgwkqhjAZO8SnTRJ45Axnx6HJIatKku7eZc+7mlaXdSzLnj1/M234tJ9J5jKk0gbmys7aIeZsY0Y4JKoApCDfCR5PXOrPdSyyieOVEmBLD6FAQuT4kmQp8ckaujZFZuEwNMzLa8Ned4yBI78pSHYajrdupOc5Gx8NsVJXIvLeaGK7gjiWcPy9DlyGjAJVzgLuDtjyqsIpItTgox6839SK7McbuLNo30xIQksPMk+ywneOtVYFWHI6A6cZ3qW4fDfcTlM0PfJBBvJ1KQqNjy7WLqQfPxxuTtUPc2azRiNvdknm39GMwDD4ZzXWvZvxprqyUSfbQEwzD9aPA1ftLpb51rSej+bNaDunbhs57w26dtcUy6J4W0TJ5MOjL5qw3B8jXzxWzZtMsR0XEJ1wv4hh90+at0I9avXbfsc1w4vLRlS6VdJDfZzINxHJjcEfdcdOnwoEvFnRhA9rOt0ThbfSSXP6jjuMniXzgCqljrnZXja3tpDdKMcxe8v4WBKunyYEfKpaqx7POAS2VqY52UySSvKVT3Y+ZgmJSeoByc+bGrPQClKUApSlAKUpQClKUApSlAKUpQClKUApSlAKUpQClKUApSlAKUpQCvMeNe0oBVH9sD/ANRRPCS6t0b4GQH/APIq8VFdpeAx30Bt5S6qSrBkOHVlOVZTg7gjyoDkt73ZlbwdSmfVDrUfMNIf2a++zM7WNzJcIizaohEgdinLUMXKghG1AkjywFA3qfk9mty0ixvfB7bUGY8sLcd05CB17u5+/gGptfZ7Fqybicrn3fqx8iwjzj4YPrXPOnPPmgzkqUqneZ6b33uUPtJx+WU82di5UqEjQERRmRtCuw3xuccxyT10gZIr2Pha6WDnU7EFnGxBHu6OukL4D45ySSeh9peycb8NuLO3jCFk1J1JMiYZGdzlmOpVGpiTXMrTtLbsis80cbkDWjMAyt95SDvkHNUhTtq9WVp0cusndvk++G8Rkimflu0c0RVDIq/VyahrVHB7pyM9w7jvFSOtSHavi01+kCOkcTwyiQTRsSdlKkCNlwM58WOMDrVn9l/CBJZSzzxhheyNJocAjlABIgQdvcUN+1W7c+z+EnMc00Y/CCrgfAyKzfmSPSpunOPwPyJSo1Ifynp0foc6ihAkhjXYR5bHoqGNQT6lwfXSatnsvfF7xBB7pW2f9oq6n+Sr+VeX3s3nWYm1vAscgGszIJJFZRjMeNK4Iz3TsDnA3q09kuycdgJGEkksspUySSEZOgEKFCgBQMnYVSlDJGxahT7uGV7lhrwjxr2lUKilKUApSlAKUpQClKUApSlAKUpQClKUApSlAKUpQClKUApSlAKUpQClKUApSlAKUpQClKUArlPF/wDiZP8AEb/7GlKA6dw/7KP+4v8AoK2KUoBSlKAUpSgFKUoBSlKAUpSgFKUoBSlKAUpSgFKUoD//2Q=="/>
          <p:cNvSpPr>
            <a:spLocks noChangeAspect="1" noChangeArrowheads="1"/>
          </p:cNvSpPr>
          <p:nvPr/>
        </p:nvSpPr>
        <p:spPr bwMode="auto">
          <a:xfrm>
            <a:off x="1679576" y="-1371600"/>
            <a:ext cx="5572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F2B2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" y="960120"/>
            <a:ext cx="3589332" cy="269764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408" y="960120"/>
            <a:ext cx="3600620" cy="26976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8" y="960120"/>
            <a:ext cx="3600620" cy="2697643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645608" y="3756673"/>
            <a:ext cx="11441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</a:t>
            </a:r>
            <a:r>
              <a:rPr lang="en-US" sz="2400" dirty="0"/>
              <a:t>) in gray scale; </a:t>
            </a:r>
            <a:r>
              <a:rPr lang="en-US" sz="2400" dirty="0" smtClean="0"/>
              <a:t>                  b</a:t>
            </a:r>
            <a:r>
              <a:rPr lang="en-US" sz="2400" dirty="0"/>
              <a:t>) projected image; </a:t>
            </a:r>
            <a:r>
              <a:rPr lang="en-US" sz="2400" dirty="0" smtClean="0"/>
              <a:t>              c</a:t>
            </a:r>
            <a:r>
              <a:rPr lang="en-US" sz="2400" dirty="0"/>
              <a:t>) final edge selector </a:t>
            </a:r>
            <a:endParaRPr lang="es-MX" sz="2400" dirty="0"/>
          </a:p>
        </p:txBody>
      </p:sp>
      <p:sp>
        <p:nvSpPr>
          <p:cNvPr id="13" name="Rectángulo 12"/>
          <p:cNvSpPr/>
          <p:nvPr/>
        </p:nvSpPr>
        <p:spPr>
          <a:xfrm>
            <a:off x="4915889" y="4375797"/>
            <a:ext cx="2866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dirty="0" err="1"/>
              <a:t>Highway</a:t>
            </a:r>
            <a:r>
              <a:rPr lang="es-MX" sz="2400" dirty="0"/>
              <a:t> </a:t>
            </a:r>
            <a:r>
              <a:rPr lang="es-MX" sz="2400" dirty="0" err="1"/>
              <a:t>Frame</a:t>
            </a:r>
            <a:r>
              <a:rPr lang="es-MX" sz="2400" dirty="0"/>
              <a:t> </a:t>
            </a:r>
            <a:r>
              <a:rPr lang="es-MX" sz="2400" dirty="0" smtClean="0"/>
              <a:t>1470 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5665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F14D-78AF-4FF1-A09C-E030FB4F8B68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94472"/>
            <a:ext cx="12192000" cy="113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1 Marcador de número de diapositiva"/>
          <p:cNvSpPr txBox="1">
            <a:spLocks/>
          </p:cNvSpPr>
          <p:nvPr/>
        </p:nvSpPr>
        <p:spPr>
          <a:xfrm>
            <a:off x="89483" y="6402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53FF14D-78AF-4FF1-A09C-E030FB4F8B68}" type="slidenum">
              <a:rPr lang="es-MX" sz="2800">
                <a:solidFill>
                  <a:srgbClr val="FFFFFF"/>
                </a:solidFill>
              </a:rPr>
              <a:pPr algn="l"/>
              <a:t>11</a:t>
            </a:fld>
            <a:endParaRPr lang="es-MX" sz="2800" dirty="0">
              <a:solidFill>
                <a:srgbClr val="FFFFFF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2" y="1"/>
            <a:ext cx="12162638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10" descr="data:image/jpeg;base64,/9j/4AAQSkZJRgABAQAAAQABAAD/2wCEAAkGBxQSEhURExMWFhUXFxkaGRcYGR8eGRsfGBsYGhoVFxoaHSggHB4lGxcXIjEhJSsrLi4uFyAzODMsNygtLiwBCgoKDg0OGxAQGy0mHyUsNy03LCssLzc1NDUsLiwsMCwtNyw0NCwvMC0sLCwsLy80LCw3NC4sLCw0LzIsLCwrLP/AABEIAKEBOgMBIgACEQEDEQH/xAAcAAEAAgMBAQEAAAAAAAAAAAAABQYDBAcBAgj/xABHEAACAQMCAwUEBgYIBAcBAAABAgMABBESIQUTMQYiQVFhBzJxgRQjM0JSkVNigpKToRUkQ3JzorHRNLPB0xY1VGN0ssKD/8QAGgEBAQADAQEAAAAAAAAAAAAAAAMBAgQFBv/EADURAAIBAgUBBgIIBwAAAAAAAAABAgMRBBIhMUFRBRNhgcHwMnEUIlKRsdHh8SQzNEJDcqH/2gAMAwEAAhEDEQA/AO40pSgFKUoBSlKAUpSgFKUoBSlKAUpSgFavEuIxW8bTTyLHGvV3IAGdhufEnbFbVUb2wA/Qovw/S7bV8Nfj88UAX2p2RkVQJuSxC/SmjKwAn3cs2Dgn72MDIq8A1x+eIOrI4DKwIIPQg9Qasnsq4o2ibh8rFmtSvLY9WhkBMefMrhkPwFAWrtPxcWdpPdMM8qNmA8z91fm2B865BbWdw6K81/e81hqfRcOqhm3IVQcAAnAHpV99r/8A5a34efb6vhzk/wCuKq7daAuPs04y9zZ6Zm1T27tBKx6sY8aXOfxIVOfMmrZXOvZUf6xxED3eZAf2jEM/yxVg9oXHGs7J3ixzpGWGHP6SU6Q37Iy37NAavG/aHbW1wbfRNKU+1eFNaxE9Fkwc59ACR41OcB7QW16hktpllUYzj3lz0DqcMp9CB0rlPDLFYIxGpJxuzH3nY7s7HxJO9WD2Xg/TuIEe7otc/wB7TKfzxigOk0pSgFKUoBSlKAUpSgFKUoBSlKAUpSgFKUoBSlKAUpSgFKUoBSlKAUpSgFKUoDS4zxNLWCW5kzoiQu2kZOB5CuWTdouJXEn0lJxbD+yt9IdNJ3+vPVmO3u40+HjXV+J2SzwyQPukiMjfBwVP8jXGODa4w1pNtPbHluPMD3JR+qy4OfjQF/7Hdtxcv9FuUEF2ASFBzHKB1eFj18yp3Hrg4l+2XBfptlNbA4Z1yh8nUhkP7yiuXcUszIoKNoljYPFIOqOvQ/A9CPEGpab2gXtxGscFv9GkAxNNMAQGHX6OgPfHiGbAoCJ4RemaJXYaX3WRfFXQ6XU/Bgf5Vltb+WzvFvIoWnDQtDIiuqn3g8bZY42OoZ9ajbWdYtaxl7iV3LyyEjBdtizvso90d1ckeVYzfyOcCTfxW3TVj0aVwVHzC0BN9peO33EYGtnt7eCNypJ5rSSLpZWBGlApOVrIRVeNjK+/KJ/x7hv9E1rXo4If0Nr/AJj/AD0UBNcF4ld2Mk7QxQSpO4ch3ZHGEVNIIUrju/zpx3jlxxCW2EtqbdIGeRvrVdWcroj0lcHbUx3AqEXhki9IUA/9md1P5FVH86fS5I/eeSP0nQOn8SM4Hzc0BOTzKis7HCqCxPkAMk/lVu9lXDGjtGuZBpku35xXxVCAsSfuAH9o1zu6u1liaK4QrG64Lo2qPB8dQGpegOSun1NT/B+2V5ZACZTfW2O68YAuVHhlRhZR0GRg+NAXfth2tisFUFTLPJkRQJ7zkdST0VB4senrVBl47xVnFx9JjR1OVtlT6gj8EjnvsSPvbYPQVqWzSTyyX1yMTzbBf0UYPchH+reZNfXFL4QRmQjJ2CqOru2yIo8ST/1oDpnY3tIt/b84RtG6u0ckbb6XTGpQw2YbjBHn4HIqdqv9guCNZ2UUL/anMkp/9yQl3/InHyqwUApSlAKUpQClKUApSlAKUpQClKUApSlAKUpQClKUApSlAKj+PcVS0t5Lh9wg2UdWY7Kgz4sxA+dSFcs9qnF+ZMlop7sQDv6u47qn+6hz/wD0HlWJOyuQxNZUabm+Cl3UzTO0spDyOSzN4ZPgoPRR0A8ABWHlDyFavGOYYysQJZjjIIBA8SMkb+HzrfVrYAD6NcHA6l9z6n6/rUUr8nz9GlKsnOVVLXl/qYJohpbYdD/pXTO2nZ2OSzj4gsqwXEECnmt7jppBMM3iyk9PEE7VzDiUcDr3I7mJhuDqDKcfddTN3lPyNWLiXFbi+SL6YscNtAgfRG2UmYDKysDuqKOiHO/XNUgrcnr4Cl3al9dS22e25WLK1QxoSi5KKTkDO4HWs30KP9Gn7o/2pYfZx/3F/wBBWS0MIXEkEzPlssH2OWJGPrhtjHgKkld7ni04OrUknUy26sx/Qo/0afuj/atvgUCrcqFULmKToMdGh8qxTzQAdy0mLeTSYHxJExP8qsvYDgnD7i45cq3Ek3LZ9L9y30qyBlVFmdm3dM6yc4zgdK3jHXc9DCYbJWUu9UvC/h8yJ7SBXMI7rDMmRsRnC9fWtCwt1WeEqqg6zuAB/ZybVd/ajwe3gNq0MEURPMUlEVcgBSAdI3FUy1+2g/xD/wAuSkvjGIk1joK+mhKdpVBiUEZBkTIPTxqBNlH+AD1UYI9QRuD61O8UtFeKeZt2imt44/JQ6l3YD8TagM+SjzOYmsVHqR7WnKNWOV209WbvDYhKpKnlTrs+kdxiekjR7Ahuu2DkEZ2rTvGeNjCv1bNkuEOYyhyNaeKOTt4dWPewDXiStG4lQZK7Fc41qeqZPQ+IPmB4E18gsSXc5djlvL0UegGw+HrWc+niVl2p/DXXx7fr75MQso/0afuir17I+z0c6reyyLKYWeOGFfdhKkgu4PWQjGPAAjHXamit/sreS2nLvLNVkJBjuIC2lZMM2GyQQsikjfG4J+eKZjsecpSnd9PU1+LoDc3BIyfpE+59JXH+lanKHkK+hcNIXkkADtJKzBfdDGRywXPhnNeW5iGrmwyu2okMrbacLgAc1cePhWN3uceV1cROLqZdXu/E85Q8seo2I9QRuD612nsHx83dsNZ+uiOiT1IGVk/aXB22B1DwrlnZG6soxMt5ayuDLqhJOXCEDKNiXGA2cdTg71dOzvaXhkMumC3lhaUohcjbqQgY8wkDU5/ereOnJ6WDgqM3eqpJ8X/U6HSlKoesKUpQClKUApSlAKUpQClKUApSlAKUpQClKUBjnmCKzscKoJJ8gBkn8q/PtxdtM7zvnVK7OQeo1nIT9kYX4KK697Sbvl8PlXxl0xfKQgP/AJNdcdYZ9PWpVHweH2xV+Gn5+i9TbtuFzyKHjt5nRhlWWJyCPMEDcetZP6Duv/S3H8J/9qkLLtneRRpEkiBI1VFHKXYKAAPyArN/48v/ANKn8Ja1tA5cmA+1L35FYvlaN+TJFKshUkI0TgkY6r3dx8K3bubuohB0xLHqXbLykLy4t/IlTj8RTyNfHFuKXE8/0qSbMixlF7i6QudRwuNiT1PpWXg8RdkLHOheYx/FLKCc9fBS2366+Vbwtwep2dGglLuW3te/mRlojqiqYpchQD9W/UDf7tfbORjKSDJCjMb7liAo93qSQB8ay23E52RWMvVQfcTxGfKvZrmV1KtJqUjBBRMH/LWloHmzhgczvKXvyE8Lo2iSOSNsZw6MpIJIyNQGdwasnsw/8zX/AOLP/wAy2qstNK+nmzPMUUIpkwWCgk6dWMtuTuxJ9az8IlkW5XlStETDKGdcatOqElVJ90kgd7GQAcYzkI2zaGuDVNYyPdtuPj/qy8e1+ZdVqmoagZSVyMgaV3I64qhWv20H+If+XJXl+0RePlKTnmFpeus4XrIx1SH9bcetYXm0PE+pVw/V/dHccb4I862l8Z1Yn+vh5epOcRuUWG5iZgHe4tnRSd2UJpLL54YEHHTbzFQksoUFmOAOpPQVt8TvWkjTKIRzFxIjhl8euQCPlmtbmBWRmGoCWIlQM5AlQlQD1yNsVipua9pwU8TCL5sv+nteO4AJJwAMk+QHjWW9jVJXVEkSIkmESYDaNu6QCfdJwM76dOd80srTnMc/Zx7nyZ8ZVPgNmPrpHnWuV3scMcFN4juX9/h1MaNnBHQ4P5198CudAR8EDOiUHyLHlzD88E+ROfcrXsvs0/ur/oK3YYByYJCO6wMUg81dmCk/Bzj4StW1Pdnf2OrTmvfJqRfe/wASX/mvW7acNmlGqKCV1yRqSNiMjqMgYqNsVITBJJDSAk9Th2GT6mrBwftPdWsfKhkUJqLYKAnLdd610vqcLVF4iffNpXe3zNf+grr/ANLcfwn/ANq8fs/dEEG1uMEY+yfx+VS//j2+/Sp/DH+9P/Ht9+lT+GP96z9QsoYBf3S9+R1Ps5cSyWsLzqVlMa8wEEHUBhjg7gEgkehFSNU32d9pJbsTJOys8ZQgqunuuCACP7yNv61cqsndH0VOpGpFSjsxSlKybilKUApSlAKUpQClKUApSlAKUpQClKUBX+2XZxr6OONZhFok17prB7rLjAZfxZ+Vc47ZdjZLC2Nzz1kAdAQIWAUMwBkYiU4CjfpXZ68ZQQQRkHYg9D6GsOKZCphqVR3nG7OARcHkYBluImUjIIiJBHmCJd6+/wCg5v00f8Jv+7XROJezKAsXtJZLNjuVjw0JPnyXBUfs4qudo+yt7ZW010b2GVYkLlWt9JOPDKydflWMiJ/QcP8AYRVL3hkqFF5sZ5jFfsm27jsWP1n6uP2hUv2fixCD+Mls+Y91T+4q1h4nP34z5QzP8xyh/wDo1IcOj0xRr5RoPyUVlJLYtSoU6V8itcjeA9k7ieYWsc0QEcYZ3aJu6CSqDSJO8zFX8gAh9BWbj/Y28tDqdkeD9NHEzaf8SMSalH6w1DzxV49mUYL3smN+bFHn0SJXA/OZvzq9VjIiTwWHbu4I/PMti4QSCeJw2AmmMnWT0Cnm46AnPQAE+FYl4TMSGkMT4UgxqWUNqKnSzHORlRtgA+O1TvHFT+lbxI1CJGU7q7LrljjLyYGwJxg/M+JrQsWkndjzDHGFRl0hSTrL4LF1b7qA4GPfx4VzyzOeWHBzdwo1rUYpNc/M12tOZh2mEcqAl1kHcRSB7qhwNIx9pk536dBOcG7E3MtuL1Z0UoZWSM27kuE5iKQecDh17w2+8OvjptayFWlde5DMFW4UDuSBUcMVbOn31GrdSQQcdDfOH+0BRA3PUfSk2Ea7CbPSSPOdK/iznRvnI0lqRlraasy8VCU81WNprn8jnnFLeGRBKpRJNQ7wUliy5zEyKQzMN9juMZ2qPh4dctguYlAZWxhsnSwYZwxC5wPPGanb15p3uLzQskiKOdLjEcS7YjB6nSp1aPeI3YjINa3EYJYgrrNqJdVKsqhDq7oAwNQ7xXfUcZ8a0k5z1gvvJVKcq8lOMVps36GadBcoY2HLkTDA+9pO+HU7alPeUg42JBxkGtzgXDZJ1ENlHrQZVp3OIQfvHUN5XySSE2z1K1BcRlVhby47jSxCRT4xs6tJE3odABHxFfoGOMKAqgAAYAAwAB4AeFUpTzRu9zqoTzxzNa7fccR4/wBirix5AM8Ukbty9YiYFWCkqGXmnZghGrPXAxvX3Hw/FtyC2ToK6gMbnJBAycYJ8/Cuie0uLNg7eKSQOP2Joyf8uR86pfjVEkjanQp023BWuVDh9lI5AEiKHQyjMZJ7zEspxIOhcb+tb/8AQc36aP8AhN/3acMGJY/T6VH8uYCP5Riprs3wa74gJ3iuYYEineHBhLt3Ap1ElwNw48KxlROWCoSbbiiF/oOb9NH/AAm/7tbXY3s4/EHuVW4QLAyKJFhZkcspLKDzAMqdiAT1B8audr7MFf8A427muF8YlAhiPowj7zfvVebGyjhjWKJFjjUYVFACj4AUyI1+g4f7CKx2O7HPYyvK1wJA6BdIjKdDkEku2cb/AJmrdSlZSsdEIRhHLFWQpSlZNxSlKAUpSgFKUoBSlKAUpSgFKUoBSlKAUpVS9qV9NBw6SSGRoiHiDOvvKjuqOVJ6HDdfCgNntT2qsbcGG5uArMMcuNmM2/QqIu+p8mGOnWubdoe3EkttdWeiaaCSFhHcSRGJ1JzhJcgIwG3f7vXcZ3OSw4ZFBkRoASTqbq7HxLOdyTW3QFeu5lkZNJyeRMjDoyk8k4ZTuD8amrF8xxnzRT+aiofi3D1i0OinGoKFB0smo4HKbbALaRyz3TkdPHJw285cargyRqAoZQeYukdJI+pIGPdGf1anns7SJuqou09PHg6D7MWx9NXx56N8mgiGfzRvyq8Vybsxx1bWd7gK0sEyKj8rDMjRFyrac5OzsrAd4ELt1xIcd7dyyER2/wDVkc6RLKBznOM6YYjkKeu75O3u+NUKFW7URGPinEx+JIZF+cOP/sDWDgUo1be68ETJ66dQYfINH+9WW5tQkqHJPMEiuzEs7sQjBmY7k6UYegwBgCouxjaNIQMA4zET7uoDEtux9SHI9Og7lSjpUl5EIaVZ+X5HRuxvFoYUu4bhlCbzjV0aMoiSrg+9pZdx5Sr51QbjLMyKDCDl4PvGDUWCRSncZIBABODpZRnSCfu6vFmwxjbETA6GHeMx2WNc7bah3hsS674BqWtlmW3kti8RWY6pDysvq2wUfWMaMLoJGRpB61rNd47dPxNake9llWy58fe5YL7ilseEC2gTQZswGHOWVj/xDOTu2FLPrPvalP3xVY42dQjTxaVD/DPNJ/yAfMVoLNyXaaQDUgCTEL1QbpMABnHiQPNhuUryUvLJjdXddKjbMMZPekbqA5xsPMKPusapCV1ruVpTzLXdbmi7cyKBV/tb1UX4PO4H8q/Rlfn7hlqjrBGU7nLeTT5asBR6ECQ4/u1beD9rp7V+Sz/SkC6uWzD6Si5xqVmIEg6bPg/rHpWtHZvxZph/hb6t/iW32kyY4fKPxNCg+LzRr/1qknrUh2s7TLerHHHHIkKOJZZJl0A6MlUVSc7PpYscAaNic7VubimQWjxpAyZX2jA8x0L/AB2X9at5SUdWVnOMFeTNC0nVXRnYKNd02ScDHMKj89Y/Otrs72wls454YoX+uvJJGm5TSCJGWMD6pcEvhM6WK41DIrQ4VZCSQr38Rqp5jbO3MLd1P0Q7uTgBjkdOpssUQQBVUKAMAAYA+ApFt6iMnLW1kW3st2z4e2IBdvzmOT9K1RyOx2yA4Vd8bKmAPACrnXG7y1SVdEiK6nwYZHy8vjVh9kssoN5bmRnt4HjSEOdTJqTU6BjuVGVAB6YrY2Oh0pSgFKUoBSlKAUpSgFKUoBSlKAUpSgFKUoBSlKAVpca4XHdQSW0oJjkUq2Dg49D4Gt2lAc7k9msy7RcSk0+AliSQj9oaSfnWS29mIY/1q9uJh+BMQp89HeP71dAqp9q+3MVo/wBHija5uiM8lCAEHg0znaMH5ncbUBzriPBvo893w1dlGma31EnCvuu7HJCTJUfZxh5Na/VvKgYHH3kwrxSDx207dRpfBG9TVzJcXVyt3dNGGVGRI4gdKqxBIZ23c7DyAPSoviEBSTC4GtuZET0EqglkPo66jt4GT0rDSaszDSkrM+gv1mDmKfGcqffA8QSMSKPIjK56DIr2YPIyLIisoDZYY0sCMYKNuD6d4bdfCt9ClxGCV2PUHZkYbEZHRlOdxWpKWh+070f6Xy9JQOn98bdc6ds8tSnOCeXbocNWlUpxfdu8enT5GveJIqrpzIqurAE99QDhtJPvjQWGDvvsT0rFFc/VzLyhJCX7jKc4eUlgsq+9H9aJMN4FGBwQMylatxZ5bmIdEmxzjKsQGA5i5GrAZsHqNRwdzUYV2nd9DmpYpp3l0t+5qJYMcKg1pFkE6yjtId2kVgNyNR3yN3byrMBNjpdj01Qn/MSf9aknFolsjRa4bxGhEkbOSk4eRUklA9xydRYsoVgcagBsdyu6mko6HqUklBWd/ErjW7p9e0ZCgYl5kmtyh6kgEqAuS2zdNW29eEtFBNEiNkEK8xOwWY6I5GdslmAJGPDlsThRVgszaFp2vC8gjKLFbIx+sLJqYsoI1DvAd86ABvjNQ0PD+hfcDZEySAqklNZP2jqPvEdckAZJMqs1TlfqQr1VSlm6rb8GfNs7s7tH3IyFVX+8VXJ+rUjbJY94+AGAetfYiaORGij1DRICS2N2aI6nJyzEhDvgn4da3q1zKzsUiAJHvOfcT0P4m/VHzK7Z5YTm2lHg4KVWrKSUOOPUxXHUGUmVzukYG2RjdEzjbbvsds9RWLiFrqMaykFmbVoB7iLGQzNv7zZ0LqPTXsBvmWgt0hDOTvjLyN1IXJyT0AG+w2FRBBmfBBBlAyN8pCvgfJnJI8++fwV2QpW+tLVnpUqFnmm7y97Hsiu8ISMkS3syomOoEmFDDyxEur0JNdAm9lsKgfRbm5tyB018yM+pSXP8iKqdzBIJYbmB1SWDXoDpqjOsBSGGxGwwCNxk1b+A+0VWkS3vovo0rnSkgbVBIfwq/VGPgrY+NWOg1R7OLg7NxNsfqW6BvzJOPyq19lezcVhE0UTO5dzI7yNl2YhVLEgAdFGwFTVKAUpSgFKUoBSlKAUpSgFKUoBSlKAUpSgFKUoBSlKAUpSgIDt3xaW0sLi4hXVIibeIXJAMhHiEBLY/VrnfY/hnD2jxPeTQ3THVLrmVRMx/t42de+rDDDBOM4ODXYJYwylWAKsCCD0IOxBHliubxeyp1zGOIOLcE6IhChZVJJCcxy2rAOM4HSgNpuz3DhseJOD/APJj/wBq3G9nlrKo/rFyy5BBEq4ypBBBCeYFbnZv2f2VkS8cWuU5zLLhnOeuNtK/sgVpdsTbcPj58TPBO50xx2+n65vwtCQUYeb4BA8fAgfcfs3t1LFZ7oFsZ+sG+BgH3OuNvkK+L72fLobkXM4lAynMYNGSPuuoUEqehwc75FV617RcSKK0lyiyY3UQqYwfI76j8mFXXsl2nF2GjkAjuYx34wcgg9JYid2Q/mp2PgSByhoXi5mF0GLImtmIzGQMkxN00kbgHusCCCu4qNW9L3RCSlVKIMNjAY6yA0TENuA2cYI7m/eFdR9qXDIGiSVk+vd0iVwzKSuTIytpIDjQkmA2QNR86r9h2espLN728LK7yOImDNqUx/Vpy41PfbVGzgYJOryrmnTi56dDjqUYSqNJa2/YgZFJgSW4jVY3YqHDZQSIWBTwdHBQnOMYwQxrKkswGlWRgekje8B6qNpD5HK+ucbxdjD9InAwpkkKx6A31Qcjfmy4IXVhVKrknCA6sgVaX7C8U3wbUY93EzCMDwDKbcsfkw9MVpCMv8envglCE96WnW+1/Ah7GMMZRFiR0XXNIzABVXV9ZNJ4KNJGEBxjZaiLy9dTC0jhMtGXQMFCBnXAbJ1P3VkB8B1wNq3+0PCWtZQkwjWRQHblszQEMc4dtIaLUU3yuk431VYOE9nbS7sppl73EAjSYLsNLKdcK6Q2l4wVUawCCcnrsEaabs9/EQopys9+b9SCaXmIXLNHCDp2BErnOnQo95MnYAd85207E3ns/wBgy8Qe4eSEnGiCFlVYl8FY6TqfxJGw6DOMnS9m9jby3MkrJqkURzRMWYga1KEqmdOoaQdWM/WHer12j47HZxcyTLMTpjjX35GPREH8yegAJOwq9FRUFY6sNGKppxRAz+zi3caWnuiMg45o8CCPueYFeJ7OLZSzCe6BbGo80eA2+50G/wCZ86gm7ScQc6zcJGT0jSIMi+Sln7z4/F3c+QrY7GcRXiLtBxCRmuo9zbNhbdlycTRov2qnYHWW0kdBVS5sv2c4cDpPEXDDwNzHn8sVF9oeDcKSJkkvZpiw2gjmR5JD4KqKueuN9gOpIq6cd7F2N5GIprZML7hQaGTP4WXBHQbdNqqsvsskTK23EZI1ORiSGOQgejLoP55oCQ9kXFZ5rWSKfvfR5TEsudWoAA6NR3Yxk6C3jgdd6vVR3Z/g8dnbx20Q7ka4z4serO3qzEk+pqRoBSlKAUpSgFKUoBSlKAUpSgFKUoBSlKAUpSgFKUoBSlKAUpSgMc8yorOxwqgsSegAGST8q4tbXTXkz8Rl6yZECn+yhHugeTN7xPrXWu0vDDdWk9sr6DLE8erGcagRuM7jeuPfS5LUi0uLeRbhQFWOJGcSgbB4SBuu2+cY8aA3eIXqwxtK+cDwHVidlRR4knAFY73g/EbdI7qaEkY1h7XPPtSeqshzzFxgNjIODkHarH2S7GTSzJe36hBGdUFqDq0tjaWY9Gcb4A2X41eO0HFktLaW6k92JCxHnjoo9ScD50BxrjPay5uxDvDOEWRg6AxjV3V1TBmYqQusaVGST4VDWwmAieeXJWMBVmh1QBTg6e4+nHoSM9WBNbFpbvqmMmOdNCJZMfjmafKj0ACrj0qVhuJ5ZILa0SN5JITKeYxVQihfEDqS2BnbapR1nLyIRs6k1baxpcQ4w0rq8scIVgI3ktmIjGn7JynWNhsuoEj3fd0iul8J7bKLN3n3uIcIyLsZWbIjZAenMx8FIcZwua53xq0mgUyX3C8ICFMqmKVe8Qo6YbckDGPGtHS2QgwkqhjAZO8SnTRJ45Axnx6HJIatKku7eZc+7mlaXdSzLnj1/M234tJ9J5jKk0gbmys7aIeZsY0Y4JKoApCDfCR5PXOrPdSyyieOVEmBLD6FAQuT4kmQp8ckaujZFZuEwNMzLa8Ned4yBI78pSHYajrdupOc5Gx8NsVJXIvLeaGK7gjiWcPy9DlyGjAJVzgLuDtjyqsIpItTgox6839SK7McbuLNo30xIQksPMk+ywneOtVYFWHI6A6cZ3qW4fDfcTlM0PfJBBvJ1KQqNjy7WLqQfPxxuTtUPc2azRiNvdknm39GMwDD4ZzXWvZvxprqyUSfbQEwzD9aPA1ftLpb51rSej+bNaDunbhs57w26dtcUy6J4W0TJ5MOjL5qw3B8jXzxWzZtMsR0XEJ1wv4hh90+at0I9avXbfsc1w4vLRlS6VdJDfZzINxHJjcEfdcdOnwoEvFnRhA9rOt0ThbfSSXP6jjuMniXzgCqljrnZXja3tpDdKMcxe8v4WBKunyYEfKpaqx7POAS2VqY52UySSvKVT3Y+ZgmJSeoByc+bGrPQClKUApSlAKUpQClKUApSlAKUpQClKUApSlAKUpQClKUApSlAKUpQCvMeNe0oBVH9sD/ANRRPCS6t0b4GQH/APIq8VFdpeAx30Bt5S6qSrBkOHVlOVZTg7gjyoDkt73ZlbwdSmfVDrUfMNIf2a++zM7WNzJcIizaohEgdinLUMXKghG1AkjywFA3qfk9mty0ixvfB7bUGY8sLcd05CB17u5+/gGptfZ7Fqybicrn3fqx8iwjzj4YPrXPOnPPmgzkqUqneZ6b33uUPtJx+WU82di5UqEjQERRmRtCuw3xuccxyT10gZIr2Pha6WDnU7EFnGxBHu6OukL4D45ySSeh9peycb8NuLO3jCFk1J1JMiYZGdzlmOpVGpiTXMrTtLbsis80cbkDWjMAyt95SDvkHNUhTtq9WVp0cusndvk++G8Rkimflu0c0RVDIq/VyahrVHB7pyM9w7jvFSOtSHavi01+kCOkcTwyiQTRsSdlKkCNlwM58WOMDrVn9l/CBJZSzzxhheyNJocAjlABIgQdvcUN+1W7c+z+EnMc00Y/CCrgfAyKzfmSPSpunOPwPyJSo1Ifynp0foc6ihAkhjXYR5bHoqGNQT6lwfXSatnsvfF7xBB7pW2f9oq6n+Sr+VeX3s3nWYm1vAscgGszIJJFZRjMeNK4Iz3TsDnA3q09kuycdgJGEkksspUySSEZOgEKFCgBQMnYVSlDJGxahT7uGV7lhrwjxr2lUKilKUApSlAKUpQClKUApSlAKUpQClKUApSlAKUpQClKUApSlAKUpQClKUApSlAKUpQClKUArlPF/wDiZP8AEb/7GlKA6dw/7KP+4v8AoK2KUoBSlKAUpSgFKUoBSlKAUpSgFKUoBSlKAUpSgFKUoD//2Q=="/>
          <p:cNvSpPr>
            <a:spLocks noChangeAspect="1" noChangeArrowheads="1"/>
          </p:cNvSpPr>
          <p:nvPr/>
        </p:nvSpPr>
        <p:spPr bwMode="auto">
          <a:xfrm>
            <a:off x="1679576" y="-1371600"/>
            <a:ext cx="5572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F2B2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" y="960120"/>
            <a:ext cx="3600620" cy="26976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408" y="960120"/>
            <a:ext cx="3600620" cy="269764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8" y="960120"/>
            <a:ext cx="3600620" cy="2697643"/>
          </a:xfrm>
          <a:prstGeom prst="rect">
            <a:avLst/>
          </a:prstGeom>
        </p:spPr>
      </p:pic>
      <p:sp>
        <p:nvSpPr>
          <p:cNvPr id="12" name="4 CuadroTexto"/>
          <p:cNvSpPr txBox="1"/>
          <p:nvPr/>
        </p:nvSpPr>
        <p:spPr>
          <a:xfrm>
            <a:off x="307346" y="91472"/>
            <a:ext cx="11884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Examples</a:t>
            </a:r>
            <a:r>
              <a:rPr lang="de-DE" sz="3200" b="1" dirty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, </a:t>
            </a:r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Changedetection.net: Highway</a:t>
            </a:r>
            <a:endParaRPr lang="en-US" sz="3000" dirty="0">
              <a:solidFill>
                <a:srgbClr val="2F2B20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645608" y="3756673"/>
            <a:ext cx="11441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</a:t>
            </a:r>
            <a:r>
              <a:rPr lang="en-US" sz="2400" dirty="0"/>
              <a:t>) in gray scale; </a:t>
            </a:r>
            <a:r>
              <a:rPr lang="en-US" sz="2400" dirty="0" smtClean="0"/>
              <a:t>                  b</a:t>
            </a:r>
            <a:r>
              <a:rPr lang="en-US" sz="2400" dirty="0"/>
              <a:t>) projected image; </a:t>
            </a:r>
            <a:r>
              <a:rPr lang="en-US" sz="2400" dirty="0" smtClean="0"/>
              <a:t>              c</a:t>
            </a:r>
            <a:r>
              <a:rPr lang="en-US" sz="2400" dirty="0"/>
              <a:t>) final edge selector </a:t>
            </a:r>
            <a:endParaRPr lang="es-MX" sz="2400" dirty="0"/>
          </a:p>
        </p:txBody>
      </p:sp>
      <p:sp>
        <p:nvSpPr>
          <p:cNvPr id="14" name="Rectángulo 13"/>
          <p:cNvSpPr/>
          <p:nvPr/>
        </p:nvSpPr>
        <p:spPr>
          <a:xfrm>
            <a:off x="4915889" y="4375797"/>
            <a:ext cx="2866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dirty="0" err="1"/>
              <a:t>Highway</a:t>
            </a:r>
            <a:r>
              <a:rPr lang="es-MX" sz="2400" dirty="0"/>
              <a:t> </a:t>
            </a:r>
            <a:r>
              <a:rPr lang="es-MX" sz="2400" dirty="0" err="1"/>
              <a:t>Frame</a:t>
            </a:r>
            <a:r>
              <a:rPr lang="es-MX" sz="2400" dirty="0"/>
              <a:t> </a:t>
            </a:r>
            <a:r>
              <a:rPr lang="es-MX" sz="2400" dirty="0" smtClean="0"/>
              <a:t>1640 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49423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F14D-78AF-4FF1-A09C-E030FB4F8B68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94472"/>
            <a:ext cx="12192000" cy="113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1 Marcador de número de diapositiva"/>
          <p:cNvSpPr txBox="1">
            <a:spLocks/>
          </p:cNvSpPr>
          <p:nvPr/>
        </p:nvSpPr>
        <p:spPr>
          <a:xfrm>
            <a:off x="89483" y="6402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53FF14D-78AF-4FF1-A09C-E030FB4F8B68}" type="slidenum">
              <a:rPr lang="es-MX" sz="2800">
                <a:solidFill>
                  <a:srgbClr val="FFFFFF"/>
                </a:solidFill>
              </a:rPr>
              <a:pPr algn="l"/>
              <a:t>12</a:t>
            </a:fld>
            <a:endParaRPr lang="es-MX" sz="2800" dirty="0">
              <a:solidFill>
                <a:srgbClr val="FFFFFF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2" y="1"/>
            <a:ext cx="12162638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307346" y="9147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Examples</a:t>
            </a:r>
            <a:endParaRPr lang="en-US" sz="3000" dirty="0">
              <a:solidFill>
                <a:srgbClr val="2F2B20"/>
              </a:solidFill>
            </a:endParaRPr>
          </a:p>
        </p:txBody>
      </p:sp>
      <p:sp>
        <p:nvSpPr>
          <p:cNvPr id="7" name="AutoShape 10" descr="data:image/jpeg;base64,/9j/4AAQSkZJRgABAQAAAQABAAD/2wCEAAkGBxQSEhURExMWFhUXFxkaGRcYGR8eGRsfGBsYGhoVFxoaHSggHB4lGxcXIjEhJSsrLi4uFyAzODMsNygtLiwBCgoKDg0OGxAQGy0mHyUsNy03LCssLzc1NDUsLiwsMCwtNyw0NCwvMC0sLCwsLy80LCw3NC4sLCw0LzIsLCwrLP/AABEIAKEBOgMBIgACEQEDEQH/xAAcAAEAAgMBAQEAAAAAAAAAAAAABQYDBAcBAgj/xABHEAACAQMCAwUEBgYIBAcBAAABAgMABBESIQUTMQYiQVFhBzJxgRQjM0JSkVNigpKToRUkQ3JzorHRNLPB0xY1VGN0ssKD/8QAGgEBAQADAQEAAAAAAAAAAAAAAAMBAgQFBv/EADURAAIBAgUBBgIIBwAAAAAAAAABAgMRBBIhMUFRBRNhgcHwMnEUIlKRsdHh8SQzNEJDcqH/2gAMAwEAAhEDEQA/AO40pSgFKUoBSlKAUpSgFKUoBSlKAUpSgFavEuIxW8bTTyLHGvV3IAGdhufEnbFbVUb2wA/Qovw/S7bV8Nfj88UAX2p2RkVQJuSxC/SmjKwAn3cs2Dgn72MDIq8A1x+eIOrI4DKwIIPQg9Qasnsq4o2ibh8rFmtSvLY9WhkBMefMrhkPwFAWrtPxcWdpPdMM8qNmA8z91fm2B865BbWdw6K81/e81hqfRcOqhm3IVQcAAnAHpV99r/8A5a34efb6vhzk/wCuKq7daAuPs04y9zZ6Zm1T27tBKx6sY8aXOfxIVOfMmrZXOvZUf6xxED3eZAf2jEM/yxVg9oXHGs7J3ixzpGWGHP6SU6Q37Iy37NAavG/aHbW1wbfRNKU+1eFNaxE9Fkwc59ACR41OcB7QW16hktpllUYzj3lz0DqcMp9CB0rlPDLFYIxGpJxuzH3nY7s7HxJO9WD2Xg/TuIEe7otc/wB7TKfzxigOk0pSgFKUoBSlKAUpSgFKUoBSlKAUpSgFKUoBSlKAUpSgFKUoBSlKAUpSgFKUoDS4zxNLWCW5kzoiQu2kZOB5CuWTdouJXEn0lJxbD+yt9IdNJ3+vPVmO3u40+HjXV+J2SzwyQPukiMjfBwVP8jXGODa4w1pNtPbHluPMD3JR+qy4OfjQF/7Hdtxcv9FuUEF2ASFBzHKB1eFj18yp3Hrg4l+2XBfptlNbA4Z1yh8nUhkP7yiuXcUszIoKNoljYPFIOqOvQ/A9CPEGpab2gXtxGscFv9GkAxNNMAQGHX6OgPfHiGbAoCJ4RemaJXYaX3WRfFXQ6XU/Bgf5Vltb+WzvFvIoWnDQtDIiuqn3g8bZY42OoZ9ajbWdYtaxl7iV3LyyEjBdtizvso90d1ckeVYzfyOcCTfxW3TVj0aVwVHzC0BN9peO33EYGtnt7eCNypJ5rSSLpZWBGlApOVrIRVeNjK+/KJ/x7hv9E1rXo4If0Nr/AJj/AD0UBNcF4ld2Mk7QxQSpO4ch3ZHGEVNIIUrju/zpx3jlxxCW2EtqbdIGeRvrVdWcroj0lcHbUx3AqEXhki9IUA/9md1P5FVH86fS5I/eeSP0nQOn8SM4Hzc0BOTzKis7HCqCxPkAMk/lVu9lXDGjtGuZBpku35xXxVCAsSfuAH9o1zu6u1liaK4QrG64Lo2qPB8dQGpegOSun1NT/B+2V5ZACZTfW2O68YAuVHhlRhZR0GRg+NAXfth2tisFUFTLPJkRQJ7zkdST0VB4senrVBl47xVnFx9JjR1OVtlT6gj8EjnvsSPvbYPQVqWzSTyyX1yMTzbBf0UYPchH+reZNfXFL4QRmQjJ2CqOru2yIo8ST/1oDpnY3tIt/b84RtG6u0ckbb6XTGpQw2YbjBHn4HIqdqv9guCNZ2UUL/anMkp/9yQl3/InHyqwUApSlAKUpQClKUApSlAKUpQClKUApSlAKUpQClKUApSlAKj+PcVS0t5Lh9wg2UdWY7Kgz4sxA+dSFcs9qnF+ZMlop7sQDv6u47qn+6hz/wD0HlWJOyuQxNZUabm+Cl3UzTO0spDyOSzN4ZPgoPRR0A8ABWHlDyFavGOYYysQJZjjIIBA8SMkb+HzrfVrYAD6NcHA6l9z6n6/rUUr8nz9GlKsnOVVLXl/qYJohpbYdD/pXTO2nZ2OSzj4gsqwXEECnmt7jppBMM3iyk9PEE7VzDiUcDr3I7mJhuDqDKcfddTN3lPyNWLiXFbi+SL6YscNtAgfRG2UmYDKysDuqKOiHO/XNUgrcnr4Cl3al9dS22e25WLK1QxoSi5KKTkDO4HWs30KP9Gn7o/2pYfZx/3F/wBBWS0MIXEkEzPlssH2OWJGPrhtjHgKkld7ni04OrUknUy26sx/Qo/0afuj/atvgUCrcqFULmKToMdGh8qxTzQAdy0mLeTSYHxJExP8qsvYDgnD7i45cq3Ek3LZ9L9y30qyBlVFmdm3dM6yc4zgdK3jHXc9DCYbJWUu9UvC/h8yJ7SBXMI7rDMmRsRnC9fWtCwt1WeEqqg6zuAB/ZybVd/ajwe3gNq0MEURPMUlEVcgBSAdI3FUy1+2g/xD/wAuSkvjGIk1joK+mhKdpVBiUEZBkTIPTxqBNlH+AD1UYI9QRuD61O8UtFeKeZt2imt44/JQ6l3YD8TagM+SjzOYmsVHqR7WnKNWOV209WbvDYhKpKnlTrs+kdxiekjR7Ahuu2DkEZ2rTvGeNjCv1bNkuEOYyhyNaeKOTt4dWPewDXiStG4lQZK7Fc41qeqZPQ+IPmB4E18gsSXc5djlvL0UegGw+HrWc+niVl2p/DXXx7fr75MQso/0afuir17I+z0c6reyyLKYWeOGFfdhKkgu4PWQjGPAAjHXamit/sreS2nLvLNVkJBjuIC2lZMM2GyQQsikjfG4J+eKZjsecpSnd9PU1+LoDc3BIyfpE+59JXH+lanKHkK+hcNIXkkADtJKzBfdDGRywXPhnNeW5iGrmwyu2okMrbacLgAc1cePhWN3uceV1cROLqZdXu/E85Q8seo2I9QRuD612nsHx83dsNZ+uiOiT1IGVk/aXB22B1DwrlnZG6soxMt5ayuDLqhJOXCEDKNiXGA2cdTg71dOzvaXhkMumC3lhaUohcjbqQgY8wkDU5/ereOnJ6WDgqM3eqpJ8X/U6HSlKoesKUpQClKUApSlAKUpQClKUApSlAKUpQClKUBjnmCKzscKoJJ8gBkn8q/PtxdtM7zvnVK7OQeo1nIT9kYX4KK697Sbvl8PlXxl0xfKQgP/AJNdcdYZ9PWpVHweH2xV+Gn5+i9TbtuFzyKHjt5nRhlWWJyCPMEDcetZP6Duv/S3H8J/9qkLLtneRRpEkiBI1VFHKXYKAAPyArN/48v/ANKn8Ja1tA5cmA+1L35FYvlaN+TJFKshUkI0TgkY6r3dx8K3bubuohB0xLHqXbLykLy4t/IlTj8RTyNfHFuKXE8/0qSbMixlF7i6QudRwuNiT1PpWXg8RdkLHOheYx/FLKCc9fBS2366+Vbwtwep2dGglLuW3te/mRlojqiqYpchQD9W/UDf7tfbORjKSDJCjMb7liAo93qSQB8ay23E52RWMvVQfcTxGfKvZrmV1KtJqUjBBRMH/LWloHmzhgczvKXvyE8Lo2iSOSNsZw6MpIJIyNQGdwasnsw/8zX/AOLP/wAy2qstNK+nmzPMUUIpkwWCgk6dWMtuTuxJ9az8IlkW5XlStETDKGdcatOqElVJ90kgd7GQAcYzkI2zaGuDVNYyPdtuPj/qy8e1+ZdVqmoagZSVyMgaV3I64qhWv20H+If+XJXl+0RePlKTnmFpeus4XrIx1SH9bcetYXm0PE+pVw/V/dHccb4I862l8Z1Yn+vh5epOcRuUWG5iZgHe4tnRSd2UJpLL54YEHHTbzFQksoUFmOAOpPQVt8TvWkjTKIRzFxIjhl8euQCPlmtbmBWRmGoCWIlQM5AlQlQD1yNsVipua9pwU8TCL5sv+nteO4AJJwAMk+QHjWW9jVJXVEkSIkmESYDaNu6QCfdJwM76dOd80srTnMc/Zx7nyZ8ZVPgNmPrpHnWuV3scMcFN4juX9/h1MaNnBHQ4P5198CudAR8EDOiUHyLHlzD88E+ROfcrXsvs0/ur/oK3YYByYJCO6wMUg81dmCk/Bzj4StW1Pdnf2OrTmvfJqRfe/wASX/mvW7acNmlGqKCV1yRqSNiMjqMgYqNsVITBJJDSAk9Th2GT6mrBwftPdWsfKhkUJqLYKAnLdd610vqcLVF4iffNpXe3zNf+grr/ANLcfwn/ANq8fs/dEEG1uMEY+yfx+VS//j2+/Sp/DH+9P/Ht9+lT+GP96z9QsoYBf3S9+R1Ps5cSyWsLzqVlMa8wEEHUBhjg7gEgkehFSNU32d9pJbsTJOys8ZQgqunuuCACP7yNv61cqsndH0VOpGpFSjsxSlKybilKUApSlAKUpQClKUApSlAKUpQClKUBX+2XZxr6OONZhFok17prB7rLjAZfxZ+Vc47ZdjZLC2Nzz1kAdAQIWAUMwBkYiU4CjfpXZ68ZQQQRkHYg9D6GsOKZCphqVR3nG7OARcHkYBluImUjIIiJBHmCJd6+/wCg5v00f8Jv+7XROJezKAsXtJZLNjuVjw0JPnyXBUfs4qudo+yt7ZW010b2GVYkLlWt9JOPDKydflWMiJ/QcP8AYRVL3hkqFF5sZ5jFfsm27jsWP1n6uP2hUv2fixCD+Mls+Y91T+4q1h4nP34z5QzP8xyh/wDo1IcOj0xRr5RoPyUVlJLYtSoU6V8itcjeA9k7ieYWsc0QEcYZ3aJu6CSqDSJO8zFX8gAh9BWbj/Y28tDqdkeD9NHEzaf8SMSalH6w1DzxV49mUYL3smN+bFHn0SJXA/OZvzq9VjIiTwWHbu4I/PMti4QSCeJw2AmmMnWT0Cnm46AnPQAE+FYl4TMSGkMT4UgxqWUNqKnSzHORlRtgA+O1TvHFT+lbxI1CJGU7q7LrljjLyYGwJxg/M+JrQsWkndjzDHGFRl0hSTrL4LF1b7qA4GPfx4VzyzOeWHBzdwo1rUYpNc/M12tOZh2mEcqAl1kHcRSB7qhwNIx9pk536dBOcG7E3MtuL1Z0UoZWSM27kuE5iKQecDh17w2+8OvjptayFWlde5DMFW4UDuSBUcMVbOn31GrdSQQcdDfOH+0BRA3PUfSk2Ea7CbPSSPOdK/iznRvnI0lqRlraasy8VCU81WNprn8jnnFLeGRBKpRJNQ7wUliy5zEyKQzMN9juMZ2qPh4dctguYlAZWxhsnSwYZwxC5wPPGanb15p3uLzQskiKOdLjEcS7YjB6nSp1aPeI3YjINa3EYJYgrrNqJdVKsqhDq7oAwNQ7xXfUcZ8a0k5z1gvvJVKcq8lOMVps36GadBcoY2HLkTDA+9pO+HU7alPeUg42JBxkGtzgXDZJ1ENlHrQZVp3OIQfvHUN5XySSE2z1K1BcRlVhby47jSxCRT4xs6tJE3odABHxFfoGOMKAqgAAYAAwAB4AeFUpTzRu9zqoTzxzNa7fccR4/wBirix5AM8Ukbty9YiYFWCkqGXmnZghGrPXAxvX3Hw/FtyC2ToK6gMbnJBAycYJ8/Cuie0uLNg7eKSQOP2Joyf8uR86pfjVEkjanQp023BWuVDh9lI5AEiKHQyjMZJ7zEspxIOhcb+tb/8AQc36aP8AhN/3acMGJY/T6VH8uYCP5Riprs3wa74gJ3iuYYEineHBhLt3Ap1ElwNw48KxlROWCoSbbiiF/oOb9NH/AAm/7tbXY3s4/EHuVW4QLAyKJFhZkcspLKDzAMqdiAT1B8audr7MFf8A427muF8YlAhiPowj7zfvVebGyjhjWKJFjjUYVFACj4AUyI1+g4f7CKx2O7HPYyvK1wJA6BdIjKdDkEku2cb/AJmrdSlZSsdEIRhHLFWQpSlZNxSlKAUpSgFKUoBSlKAUpSgFKUoBSlKAUpVS9qV9NBw6SSGRoiHiDOvvKjuqOVJ6HDdfCgNntT2qsbcGG5uArMMcuNmM2/QqIu+p8mGOnWubdoe3EkttdWeiaaCSFhHcSRGJ1JzhJcgIwG3f7vXcZ3OSw4ZFBkRoASTqbq7HxLOdyTW3QFeu5lkZNJyeRMjDoyk8k4ZTuD8amrF8xxnzRT+aiofi3D1i0OinGoKFB0smo4HKbbALaRyz3TkdPHJw285cargyRqAoZQeYukdJI+pIGPdGf1anns7SJuqou09PHg6D7MWx9NXx56N8mgiGfzRvyq8Vybsxx1bWd7gK0sEyKj8rDMjRFyrac5OzsrAd4ELt1xIcd7dyyER2/wDVkc6RLKBznOM6YYjkKeu75O3u+NUKFW7URGPinEx+JIZF+cOP/sDWDgUo1be68ETJ66dQYfINH+9WW5tQkqHJPMEiuzEs7sQjBmY7k6UYegwBgCouxjaNIQMA4zET7uoDEtux9SHI9Og7lSjpUl5EIaVZ+X5HRuxvFoYUu4bhlCbzjV0aMoiSrg+9pZdx5Sr51QbjLMyKDCDl4PvGDUWCRSncZIBABODpZRnSCfu6vFmwxjbETA6GHeMx2WNc7bah3hsS674BqWtlmW3kti8RWY6pDysvq2wUfWMaMLoJGRpB61rNd47dPxNake9llWy58fe5YL7ilseEC2gTQZswGHOWVj/xDOTu2FLPrPvalP3xVY42dQjTxaVD/DPNJ/yAfMVoLNyXaaQDUgCTEL1QbpMABnHiQPNhuUryUvLJjdXddKjbMMZPekbqA5xsPMKPusapCV1ruVpTzLXdbmi7cyKBV/tb1UX4PO4H8q/Rlfn7hlqjrBGU7nLeTT5asBR6ECQ4/u1beD9rp7V+Sz/SkC6uWzD6Si5xqVmIEg6bPg/rHpWtHZvxZph/hb6t/iW32kyY4fKPxNCg+LzRr/1qknrUh2s7TLerHHHHIkKOJZZJl0A6MlUVSc7PpYscAaNic7VubimQWjxpAyZX2jA8x0L/AB2X9at5SUdWVnOMFeTNC0nVXRnYKNd02ScDHMKj89Y/Otrs72wls454YoX+uvJJGm5TSCJGWMD6pcEvhM6WK41DIrQ4VZCSQr38Rqp5jbO3MLd1P0Q7uTgBjkdOpssUQQBVUKAMAAYA+ApFt6iMnLW1kW3st2z4e2IBdvzmOT9K1RyOx2yA4Vd8bKmAPACrnXG7y1SVdEiK6nwYZHy8vjVh9kssoN5bmRnt4HjSEOdTJqTU6BjuVGVAB6YrY2Oh0pSgFKUoBSlKAUpSgFKUoBSlKAUpSgFKUoBSlKAVpca4XHdQSW0oJjkUq2Dg49D4Gt2lAc7k9msy7RcSk0+AliSQj9oaSfnWS29mIY/1q9uJh+BMQp89HeP71dAqp9q+3MVo/wBHija5uiM8lCAEHg0znaMH5ncbUBzriPBvo893w1dlGma31EnCvuu7HJCTJUfZxh5Na/VvKgYHH3kwrxSDx207dRpfBG9TVzJcXVyt3dNGGVGRI4gdKqxBIZ23c7DyAPSoviEBSTC4GtuZET0EqglkPo66jt4GT0rDSaszDSkrM+gv1mDmKfGcqffA8QSMSKPIjK56DIr2YPIyLIisoDZYY0sCMYKNuD6d4bdfCt9ClxGCV2PUHZkYbEZHRlOdxWpKWh+070f6Xy9JQOn98bdc6ds8tSnOCeXbocNWlUpxfdu8enT5GveJIqrpzIqurAE99QDhtJPvjQWGDvvsT0rFFc/VzLyhJCX7jKc4eUlgsq+9H9aJMN4FGBwQMylatxZ5bmIdEmxzjKsQGA5i5GrAZsHqNRwdzUYV2nd9DmpYpp3l0t+5qJYMcKg1pFkE6yjtId2kVgNyNR3yN3byrMBNjpdj01Qn/MSf9aknFolsjRa4bxGhEkbOSk4eRUklA9xydRYsoVgcagBsdyu6mko6HqUklBWd/ErjW7p9e0ZCgYl5kmtyh6kgEqAuS2zdNW29eEtFBNEiNkEK8xOwWY6I5GdslmAJGPDlsThRVgszaFp2vC8gjKLFbIx+sLJqYsoI1DvAd86ABvjNQ0PD+hfcDZEySAqklNZP2jqPvEdckAZJMqs1TlfqQr1VSlm6rb8GfNs7s7tH3IyFVX+8VXJ+rUjbJY94+AGAetfYiaORGij1DRICS2N2aI6nJyzEhDvgn4da3q1zKzsUiAJHvOfcT0P4m/VHzK7Z5YTm2lHg4KVWrKSUOOPUxXHUGUmVzukYG2RjdEzjbbvsds9RWLiFrqMaykFmbVoB7iLGQzNv7zZ0LqPTXsBvmWgt0hDOTvjLyN1IXJyT0AG+w2FRBBmfBBBlAyN8pCvgfJnJI8++fwV2QpW+tLVnpUqFnmm7y97Hsiu8ISMkS3syomOoEmFDDyxEur0JNdAm9lsKgfRbm5tyB018yM+pSXP8iKqdzBIJYbmB1SWDXoDpqjOsBSGGxGwwCNxk1b+A+0VWkS3vovo0rnSkgbVBIfwq/VGPgrY+NWOg1R7OLg7NxNsfqW6BvzJOPyq19lezcVhE0UTO5dzI7yNl2YhVLEgAdFGwFTVKAUpSgFKUoBSlKAUpSgFKUoBSlKAUpSgFKUoBSlKAUpSgIDt3xaW0sLi4hXVIibeIXJAMhHiEBLY/VrnfY/hnD2jxPeTQ3THVLrmVRMx/t42de+rDDDBOM4ODXYJYwylWAKsCCD0IOxBHliubxeyp1zGOIOLcE6IhChZVJJCcxy2rAOM4HSgNpuz3DhseJOD/APJj/wBq3G9nlrKo/rFyy5BBEq4ypBBBCeYFbnZv2f2VkS8cWuU5zLLhnOeuNtK/sgVpdsTbcPj58TPBO50xx2+n65vwtCQUYeb4BA8fAgfcfs3t1LFZ7oFsZ+sG+BgH3OuNvkK+L72fLobkXM4lAynMYNGSPuuoUEqehwc75FV617RcSKK0lyiyY3UQqYwfI76j8mFXXsl2nF2GjkAjuYx34wcgg9JYid2Q/mp2PgSByhoXi5mF0GLImtmIzGQMkxN00kbgHusCCCu4qNW9L3RCSlVKIMNjAY6yA0TENuA2cYI7m/eFdR9qXDIGiSVk+vd0iVwzKSuTIytpIDjQkmA2QNR86r9h2espLN728LK7yOImDNqUx/Vpy41PfbVGzgYJOryrmnTi56dDjqUYSqNJa2/YgZFJgSW4jVY3YqHDZQSIWBTwdHBQnOMYwQxrKkswGlWRgekje8B6qNpD5HK+ucbxdjD9InAwpkkKx6A31Qcjfmy4IXVhVKrknCA6sgVaX7C8U3wbUY93EzCMDwDKbcsfkw9MVpCMv8envglCE96WnW+1/Ah7GMMZRFiR0XXNIzABVXV9ZNJ4KNJGEBxjZaiLy9dTC0jhMtGXQMFCBnXAbJ1P3VkB8B1wNq3+0PCWtZQkwjWRQHblszQEMc4dtIaLUU3yuk431VYOE9nbS7sppl73EAjSYLsNLKdcK6Q2l4wVUawCCcnrsEaabs9/EQopys9+b9SCaXmIXLNHCDp2BErnOnQo95MnYAd85207E3ns/wBgy8Qe4eSEnGiCFlVYl8FY6TqfxJGw6DOMnS9m9jby3MkrJqkURzRMWYga1KEqmdOoaQdWM/WHer12j47HZxcyTLMTpjjX35GPREH8yegAJOwq9FRUFY6sNGKppxRAz+zi3caWnuiMg45o8CCPueYFeJ7OLZSzCe6BbGo80eA2+50G/wCZ86gm7ScQc6zcJGT0jSIMi+Sln7z4/F3c+QrY7GcRXiLtBxCRmuo9zbNhbdlycTRov2qnYHWW0kdBVS5sv2c4cDpPEXDDwNzHn8sVF9oeDcKSJkkvZpiw2gjmR5JD4KqKueuN9gOpIq6cd7F2N5GIprZML7hQaGTP4WXBHQbdNqqsvsskTK23EZI1ORiSGOQgejLoP55oCQ9kXFZ5rWSKfvfR5TEsudWoAA6NR3Yxk6C3jgdd6vVR3Z/g8dnbx20Q7ka4z4serO3qzEk+pqRoBSlKAUpSgFKUoBSlKAUpSgFKUoBSlKAUpSgFKUoBSlKAUpSgMc8yorOxwqgsSegAGST8q4tbXTXkz8Rl6yZECn+yhHugeTN7xPrXWu0vDDdWk9sr6DLE8erGcagRuM7jeuPfS5LUi0uLeRbhQFWOJGcSgbB4SBuu2+cY8aA3eIXqwxtK+cDwHVidlRR4knAFY73g/EbdI7qaEkY1h7XPPtSeqshzzFxgNjIODkHarH2S7GTSzJe36hBGdUFqDq0tjaWY9Gcb4A2X41eO0HFktLaW6k92JCxHnjoo9ScD50BxrjPay5uxDvDOEWRg6AxjV3V1TBmYqQusaVGST4VDWwmAieeXJWMBVmh1QBTg6e4+nHoSM9WBNbFpbvqmMmOdNCJZMfjmafKj0ACrj0qVhuJ5ZILa0SN5JITKeYxVQihfEDqS2BnbapR1nLyIRs6k1baxpcQ4w0rq8scIVgI3ktmIjGn7JynWNhsuoEj3fd0iul8J7bKLN3n3uIcIyLsZWbIjZAenMx8FIcZwua53xq0mgUyX3C8ICFMqmKVe8Qo6YbckDGPGtHS2QgwkqhjAZO8SnTRJ45Axnx6HJIatKku7eZc+7mlaXdSzLnj1/M234tJ9J5jKk0gbmys7aIeZsY0Y4JKoApCDfCR5PXOrPdSyyieOVEmBLD6FAQuT4kmQp8ckaujZFZuEwNMzLa8Ned4yBI78pSHYajrdupOc5Gx8NsVJXIvLeaGK7gjiWcPy9DlyGjAJVzgLuDtjyqsIpItTgox6839SK7McbuLNo30xIQksPMk+ywneOtVYFWHI6A6cZ3qW4fDfcTlM0PfJBBvJ1KQqNjy7WLqQfPxxuTtUPc2azRiNvdknm39GMwDD4ZzXWvZvxprqyUSfbQEwzD9aPA1ftLpb51rSej+bNaDunbhs57w26dtcUy6J4W0TJ5MOjL5qw3B8jXzxWzZtMsR0XEJ1wv4hh90+at0I9avXbfsc1w4vLRlS6VdJDfZzINxHJjcEfdcdOnwoEvFnRhA9rOt0ThbfSSXP6jjuMniXzgCqljrnZXja3tpDdKMcxe8v4WBKunyYEfKpaqx7POAS2VqY52UySSvKVT3Y+ZgmJSeoByc+bGrPQClKUApSlAKUpQClKUApSlAKUpQClKUApSlAKUpQClKUApSlAKUpQCvMeNe0oBVH9sD/ANRRPCS6t0b4GQH/APIq8VFdpeAx30Bt5S6qSrBkOHVlOVZTg7gjyoDkt73ZlbwdSmfVDrUfMNIf2a++zM7WNzJcIizaohEgdinLUMXKghG1AkjywFA3qfk9mty0ixvfB7bUGY8sLcd05CB17u5+/gGptfZ7Fqybicrn3fqx8iwjzj4YPrXPOnPPmgzkqUqneZ6b33uUPtJx+WU82di5UqEjQERRmRtCuw3xuccxyT10gZIr2Pha6WDnU7EFnGxBHu6OukL4D45ySSeh9peycb8NuLO3jCFk1J1JMiYZGdzlmOpVGpiTXMrTtLbsis80cbkDWjMAyt95SDvkHNUhTtq9WVp0cusndvk++G8Rkimflu0c0RVDIq/VyahrVHB7pyM9w7jvFSOtSHavi01+kCOkcTwyiQTRsSdlKkCNlwM58WOMDrVn9l/CBJZSzzxhheyNJocAjlABIgQdvcUN+1W7c+z+EnMc00Y/CCrgfAyKzfmSPSpunOPwPyJSo1Ifynp0foc6ihAkhjXYR5bHoqGNQT6lwfXSatnsvfF7xBB7pW2f9oq6n+Sr+VeX3s3nWYm1vAscgGszIJJFZRjMeNK4Iz3TsDnA3q09kuycdgJGEkksspUySSEZOgEKFCgBQMnYVSlDJGxahT7uGV7lhrwjxr2lUKilKUApSlAKUpQClKUApSlAKUpQClKUApSlAKUpQClKUApSlAKUpQClKUApSlAKUpQClKUArlPF/wDiZP8AEb/7GlKA6dw/7KP+4v8AoK2KUoBSlKAUpSgFKUoBSlKAUpSgFKUoBSlKAUpSgFKUoD//2Q=="/>
          <p:cNvSpPr>
            <a:spLocks noChangeAspect="1" noChangeArrowheads="1"/>
          </p:cNvSpPr>
          <p:nvPr/>
        </p:nvSpPr>
        <p:spPr bwMode="auto">
          <a:xfrm>
            <a:off x="1679576" y="-1371600"/>
            <a:ext cx="5572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F2B2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6" y="1011194"/>
            <a:ext cx="3771929" cy="25041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79" y="1011194"/>
            <a:ext cx="3790004" cy="25056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175" y="1011194"/>
            <a:ext cx="3771929" cy="2504141"/>
          </a:xfrm>
          <a:prstGeom prst="rect">
            <a:avLst/>
          </a:prstGeom>
        </p:spPr>
      </p:pic>
      <p:sp>
        <p:nvSpPr>
          <p:cNvPr id="12" name="4 CuadroTexto"/>
          <p:cNvSpPr txBox="1"/>
          <p:nvPr/>
        </p:nvSpPr>
        <p:spPr>
          <a:xfrm>
            <a:off x="307346" y="91472"/>
            <a:ext cx="11884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Examples</a:t>
            </a:r>
            <a:r>
              <a:rPr lang="de-DE" sz="3200" b="1" dirty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, </a:t>
            </a:r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Changedetection.net</a:t>
            </a:r>
            <a:r>
              <a:rPr lang="de-DE" sz="3200" b="1" dirty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: </a:t>
            </a:r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Pedestrian </a:t>
            </a:r>
            <a:endParaRPr lang="en-US" sz="3000" dirty="0">
              <a:solidFill>
                <a:srgbClr val="2F2B20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645608" y="3756673"/>
            <a:ext cx="11441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</a:t>
            </a:r>
            <a:r>
              <a:rPr lang="en-US" sz="2400" dirty="0"/>
              <a:t>) in gray scale; </a:t>
            </a:r>
            <a:r>
              <a:rPr lang="en-US" sz="2400" dirty="0" smtClean="0"/>
              <a:t>                  b</a:t>
            </a:r>
            <a:r>
              <a:rPr lang="en-US" sz="2400" dirty="0"/>
              <a:t>) projected image; </a:t>
            </a:r>
            <a:r>
              <a:rPr lang="en-US" sz="2400" dirty="0" smtClean="0"/>
              <a:t>              c</a:t>
            </a:r>
            <a:r>
              <a:rPr lang="en-US" sz="2400" dirty="0"/>
              <a:t>) final edge selector </a:t>
            </a:r>
            <a:endParaRPr lang="es-MX" sz="2400" dirty="0"/>
          </a:p>
        </p:txBody>
      </p:sp>
      <p:sp>
        <p:nvSpPr>
          <p:cNvPr id="9" name="Rectángulo 8"/>
          <p:cNvSpPr/>
          <p:nvPr/>
        </p:nvSpPr>
        <p:spPr>
          <a:xfrm>
            <a:off x="4657334" y="4531276"/>
            <a:ext cx="2906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dirty="0" err="1"/>
              <a:t>Pedestrian</a:t>
            </a:r>
            <a:r>
              <a:rPr lang="es-MX" sz="2400" dirty="0"/>
              <a:t> </a:t>
            </a:r>
            <a:r>
              <a:rPr lang="es-MX" sz="2400" dirty="0" err="1"/>
              <a:t>Frame</a:t>
            </a:r>
            <a:r>
              <a:rPr lang="es-MX" sz="2400" dirty="0"/>
              <a:t> 421</a:t>
            </a:r>
          </a:p>
        </p:txBody>
      </p:sp>
    </p:spTree>
    <p:extLst>
      <p:ext uri="{BB962C8B-B14F-4D97-AF65-F5344CB8AC3E}">
        <p14:creationId xmlns:p14="http://schemas.microsoft.com/office/powerpoint/2010/main" val="136240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F14D-78AF-4FF1-A09C-E030FB4F8B68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94472"/>
            <a:ext cx="12192000" cy="113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1 Marcador de número de diapositiva"/>
          <p:cNvSpPr txBox="1">
            <a:spLocks/>
          </p:cNvSpPr>
          <p:nvPr/>
        </p:nvSpPr>
        <p:spPr>
          <a:xfrm>
            <a:off x="89483" y="6402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53FF14D-78AF-4FF1-A09C-E030FB4F8B68}" type="slidenum">
              <a:rPr lang="es-MX" sz="2800">
                <a:solidFill>
                  <a:srgbClr val="FFFFFF"/>
                </a:solidFill>
              </a:rPr>
              <a:pPr algn="l"/>
              <a:t>13</a:t>
            </a:fld>
            <a:endParaRPr lang="es-MX" sz="2800" dirty="0">
              <a:solidFill>
                <a:srgbClr val="FFFFFF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2" y="1"/>
            <a:ext cx="12162638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10" descr="data:image/jpeg;base64,/9j/4AAQSkZJRgABAQAAAQABAAD/2wCEAAkGBxQSEhURExMWFhUXFxkaGRcYGR8eGRsfGBsYGhoVFxoaHSggHB4lGxcXIjEhJSsrLi4uFyAzODMsNygtLiwBCgoKDg0OGxAQGy0mHyUsNy03LCssLzc1NDUsLiwsMCwtNyw0NCwvMC0sLCwsLy80LCw3NC4sLCw0LzIsLCwrLP/AABEIAKEBOgMBIgACEQEDEQH/xAAcAAEAAgMBAQEAAAAAAAAAAAAABQYDBAcBAgj/xABHEAACAQMCAwUEBgYIBAcBAAABAgMABBESIQUTMQYiQVFhBzJxgRQjM0JSkVNigpKToRUkQ3JzorHRNLPB0xY1VGN0ssKD/8QAGgEBAQADAQEAAAAAAAAAAAAAAAMBAgQFBv/EADURAAIBAgUBBgIIBwAAAAAAAAABAgMRBBIhMUFRBRNhgcHwMnEUIlKRsdHh8SQzNEJDcqH/2gAMAwEAAhEDEQA/AO40pSgFKUoBSlKAUpSgFKUoBSlKAUpSgFavEuIxW8bTTyLHGvV3IAGdhufEnbFbVUb2wA/Qovw/S7bV8Nfj88UAX2p2RkVQJuSxC/SmjKwAn3cs2Dgn72MDIq8A1x+eIOrI4DKwIIPQg9Qasnsq4o2ibh8rFmtSvLY9WhkBMefMrhkPwFAWrtPxcWdpPdMM8qNmA8z91fm2B865BbWdw6K81/e81hqfRcOqhm3IVQcAAnAHpV99r/8A5a34efb6vhzk/wCuKq7daAuPs04y9zZ6Zm1T27tBKx6sY8aXOfxIVOfMmrZXOvZUf6xxED3eZAf2jEM/yxVg9oXHGs7J3ixzpGWGHP6SU6Q37Iy37NAavG/aHbW1wbfRNKU+1eFNaxE9Fkwc59ACR41OcB7QW16hktpllUYzj3lz0DqcMp9CB0rlPDLFYIxGpJxuzH3nY7s7HxJO9WD2Xg/TuIEe7otc/wB7TKfzxigOk0pSgFKUoBSlKAUpSgFKUoBSlKAUpSgFKUoBSlKAUpSgFKUoBSlKAUpSgFKUoDS4zxNLWCW5kzoiQu2kZOB5CuWTdouJXEn0lJxbD+yt9IdNJ3+vPVmO3u40+HjXV+J2SzwyQPukiMjfBwVP8jXGODa4w1pNtPbHluPMD3JR+qy4OfjQF/7Hdtxcv9FuUEF2ASFBzHKB1eFj18yp3Hrg4l+2XBfptlNbA4Z1yh8nUhkP7yiuXcUszIoKNoljYPFIOqOvQ/A9CPEGpab2gXtxGscFv9GkAxNNMAQGHX6OgPfHiGbAoCJ4RemaJXYaX3WRfFXQ6XU/Bgf5Vltb+WzvFvIoWnDQtDIiuqn3g8bZY42OoZ9ajbWdYtaxl7iV3LyyEjBdtizvso90d1ckeVYzfyOcCTfxW3TVj0aVwVHzC0BN9peO33EYGtnt7eCNypJ5rSSLpZWBGlApOVrIRVeNjK+/KJ/x7hv9E1rXo4If0Nr/AJj/AD0UBNcF4ld2Mk7QxQSpO4ch3ZHGEVNIIUrju/zpx3jlxxCW2EtqbdIGeRvrVdWcroj0lcHbUx3AqEXhki9IUA/9md1P5FVH86fS5I/eeSP0nQOn8SM4Hzc0BOTzKis7HCqCxPkAMk/lVu9lXDGjtGuZBpku35xXxVCAsSfuAH9o1zu6u1liaK4QrG64Lo2qPB8dQGpegOSun1NT/B+2V5ZACZTfW2O68YAuVHhlRhZR0GRg+NAXfth2tisFUFTLPJkRQJ7zkdST0VB4senrVBl47xVnFx9JjR1OVtlT6gj8EjnvsSPvbYPQVqWzSTyyX1yMTzbBf0UYPchH+reZNfXFL4QRmQjJ2CqOru2yIo8ST/1oDpnY3tIt/b84RtG6u0ckbb6XTGpQw2YbjBHn4HIqdqv9guCNZ2UUL/anMkp/9yQl3/InHyqwUApSlAKUpQClKUApSlAKUpQClKUApSlAKUpQClKUApSlAKj+PcVS0t5Lh9wg2UdWY7Kgz4sxA+dSFcs9qnF+ZMlop7sQDv6u47qn+6hz/wD0HlWJOyuQxNZUabm+Cl3UzTO0spDyOSzN4ZPgoPRR0A8ABWHlDyFavGOYYysQJZjjIIBA8SMkb+HzrfVrYAD6NcHA6l9z6n6/rUUr8nz9GlKsnOVVLXl/qYJohpbYdD/pXTO2nZ2OSzj4gsqwXEECnmt7jppBMM3iyk9PEE7VzDiUcDr3I7mJhuDqDKcfddTN3lPyNWLiXFbi+SL6YscNtAgfRG2UmYDKysDuqKOiHO/XNUgrcnr4Cl3al9dS22e25WLK1QxoSi5KKTkDO4HWs30KP9Gn7o/2pYfZx/3F/wBBWS0MIXEkEzPlssH2OWJGPrhtjHgKkld7ni04OrUknUy26sx/Qo/0afuj/atvgUCrcqFULmKToMdGh8qxTzQAdy0mLeTSYHxJExP8qsvYDgnD7i45cq3Ek3LZ9L9y30qyBlVFmdm3dM6yc4zgdK3jHXc9DCYbJWUu9UvC/h8yJ7SBXMI7rDMmRsRnC9fWtCwt1WeEqqg6zuAB/ZybVd/ajwe3gNq0MEURPMUlEVcgBSAdI3FUy1+2g/xD/wAuSkvjGIk1joK+mhKdpVBiUEZBkTIPTxqBNlH+AD1UYI9QRuD61O8UtFeKeZt2imt44/JQ6l3YD8TagM+SjzOYmsVHqR7WnKNWOV209WbvDYhKpKnlTrs+kdxiekjR7Ahuu2DkEZ2rTvGeNjCv1bNkuEOYyhyNaeKOTt4dWPewDXiStG4lQZK7Fc41qeqZPQ+IPmB4E18gsSXc5djlvL0UegGw+HrWc+niVl2p/DXXx7fr75MQso/0afuir17I+z0c6reyyLKYWeOGFfdhKkgu4PWQjGPAAjHXamit/sreS2nLvLNVkJBjuIC2lZMM2GyQQsikjfG4J+eKZjsecpSnd9PU1+LoDc3BIyfpE+59JXH+lanKHkK+hcNIXkkADtJKzBfdDGRywXPhnNeW5iGrmwyu2okMrbacLgAc1cePhWN3uceV1cROLqZdXu/E85Q8seo2I9QRuD612nsHx83dsNZ+uiOiT1IGVk/aXB22B1DwrlnZG6soxMt5ayuDLqhJOXCEDKNiXGA2cdTg71dOzvaXhkMumC3lhaUohcjbqQgY8wkDU5/ereOnJ6WDgqM3eqpJ8X/U6HSlKoesKUpQClKUApSlAKUpQClKUApSlAKUpQClKUBjnmCKzscKoJJ8gBkn8q/PtxdtM7zvnVK7OQeo1nIT9kYX4KK697Sbvl8PlXxl0xfKQgP/AJNdcdYZ9PWpVHweH2xV+Gn5+i9TbtuFzyKHjt5nRhlWWJyCPMEDcetZP6Duv/S3H8J/9qkLLtneRRpEkiBI1VFHKXYKAAPyArN/48v/ANKn8Ja1tA5cmA+1L35FYvlaN+TJFKshUkI0TgkY6r3dx8K3bubuohB0xLHqXbLykLy4t/IlTj8RTyNfHFuKXE8/0qSbMixlF7i6QudRwuNiT1PpWXg8RdkLHOheYx/FLKCc9fBS2366+Vbwtwep2dGglLuW3te/mRlojqiqYpchQD9W/UDf7tfbORjKSDJCjMb7liAo93qSQB8ay23E52RWMvVQfcTxGfKvZrmV1KtJqUjBBRMH/LWloHmzhgczvKXvyE8Lo2iSOSNsZw6MpIJIyNQGdwasnsw/8zX/AOLP/wAy2qstNK+nmzPMUUIpkwWCgk6dWMtuTuxJ9az8IlkW5XlStETDKGdcatOqElVJ90kgd7GQAcYzkI2zaGuDVNYyPdtuPj/qy8e1+ZdVqmoagZSVyMgaV3I64qhWv20H+If+XJXl+0RePlKTnmFpeus4XrIx1SH9bcetYXm0PE+pVw/V/dHccb4I862l8Z1Yn+vh5epOcRuUWG5iZgHe4tnRSd2UJpLL54YEHHTbzFQksoUFmOAOpPQVt8TvWkjTKIRzFxIjhl8euQCPlmtbmBWRmGoCWIlQM5AlQlQD1yNsVipua9pwU8TCL5sv+nteO4AJJwAMk+QHjWW9jVJXVEkSIkmESYDaNu6QCfdJwM76dOd80srTnMc/Zx7nyZ8ZVPgNmPrpHnWuV3scMcFN4juX9/h1MaNnBHQ4P5198CudAR8EDOiUHyLHlzD88E+ROfcrXsvs0/ur/oK3YYByYJCO6wMUg81dmCk/Bzj4StW1Pdnf2OrTmvfJqRfe/wASX/mvW7acNmlGqKCV1yRqSNiMjqMgYqNsVITBJJDSAk9Th2GT6mrBwftPdWsfKhkUJqLYKAnLdd610vqcLVF4iffNpXe3zNf+grr/ANLcfwn/ANq8fs/dEEG1uMEY+yfx+VS//j2+/Sp/DH+9P/Ht9+lT+GP96z9QsoYBf3S9+R1Ps5cSyWsLzqVlMa8wEEHUBhjg7gEgkehFSNU32d9pJbsTJOys8ZQgqunuuCACP7yNv61cqsndH0VOpGpFSjsxSlKybilKUApSlAKUpQClKUApSlAKUpQClKUBX+2XZxr6OONZhFok17prB7rLjAZfxZ+Vc47ZdjZLC2Nzz1kAdAQIWAUMwBkYiU4CjfpXZ68ZQQQRkHYg9D6GsOKZCphqVR3nG7OARcHkYBluImUjIIiJBHmCJd6+/wCg5v00f8Jv+7XROJezKAsXtJZLNjuVjw0JPnyXBUfs4qudo+yt7ZW010b2GVYkLlWt9JOPDKydflWMiJ/QcP8AYRVL3hkqFF5sZ5jFfsm27jsWP1n6uP2hUv2fixCD+Mls+Y91T+4q1h4nP34z5QzP8xyh/wDo1IcOj0xRr5RoPyUVlJLYtSoU6V8itcjeA9k7ieYWsc0QEcYZ3aJu6CSqDSJO8zFX8gAh9BWbj/Y28tDqdkeD9NHEzaf8SMSalH6w1DzxV49mUYL3smN+bFHn0SJXA/OZvzq9VjIiTwWHbu4I/PMti4QSCeJw2AmmMnWT0Cnm46AnPQAE+FYl4TMSGkMT4UgxqWUNqKnSzHORlRtgA+O1TvHFT+lbxI1CJGU7q7LrljjLyYGwJxg/M+JrQsWkndjzDHGFRl0hSTrL4LF1b7qA4GPfx4VzyzOeWHBzdwo1rUYpNc/M12tOZh2mEcqAl1kHcRSB7qhwNIx9pk536dBOcG7E3MtuL1Z0UoZWSM27kuE5iKQecDh17w2+8OvjptayFWlde5DMFW4UDuSBUcMVbOn31GrdSQQcdDfOH+0BRA3PUfSk2Ea7CbPSSPOdK/iznRvnI0lqRlraasy8VCU81WNprn8jnnFLeGRBKpRJNQ7wUliy5zEyKQzMN9juMZ2qPh4dctguYlAZWxhsnSwYZwxC5wPPGanb15p3uLzQskiKOdLjEcS7YjB6nSp1aPeI3YjINa3EYJYgrrNqJdVKsqhDq7oAwNQ7xXfUcZ8a0k5z1gvvJVKcq8lOMVps36GadBcoY2HLkTDA+9pO+HU7alPeUg42JBxkGtzgXDZJ1ENlHrQZVp3OIQfvHUN5XySSE2z1K1BcRlVhby47jSxCRT4xs6tJE3odABHxFfoGOMKAqgAAYAAwAB4AeFUpTzRu9zqoTzxzNa7fccR4/wBirix5AM8Ukbty9YiYFWCkqGXmnZghGrPXAxvX3Hw/FtyC2ToK6gMbnJBAycYJ8/Cuie0uLNg7eKSQOP2Joyf8uR86pfjVEkjanQp023BWuVDh9lI5AEiKHQyjMZJ7zEspxIOhcb+tb/8AQc36aP8AhN/3acMGJY/T6VH8uYCP5Riprs3wa74gJ3iuYYEineHBhLt3Ap1ElwNw48KxlROWCoSbbiiF/oOb9NH/AAm/7tbXY3s4/EHuVW4QLAyKJFhZkcspLKDzAMqdiAT1B8audr7MFf8A427muF8YlAhiPowj7zfvVebGyjhjWKJFjjUYVFACj4AUyI1+g4f7CKx2O7HPYyvK1wJA6BdIjKdDkEku2cb/AJmrdSlZSsdEIRhHLFWQpSlZNxSlKAUpSgFKUoBSlKAUpSgFKUoBSlKAUpVS9qV9NBw6SSGRoiHiDOvvKjuqOVJ6HDdfCgNntT2qsbcGG5uArMMcuNmM2/QqIu+p8mGOnWubdoe3EkttdWeiaaCSFhHcSRGJ1JzhJcgIwG3f7vXcZ3OSw4ZFBkRoASTqbq7HxLOdyTW3QFeu5lkZNJyeRMjDoyk8k4ZTuD8amrF8xxnzRT+aiofi3D1i0OinGoKFB0smo4HKbbALaRyz3TkdPHJw285cargyRqAoZQeYukdJI+pIGPdGf1anns7SJuqou09PHg6D7MWx9NXx56N8mgiGfzRvyq8Vybsxx1bWd7gK0sEyKj8rDMjRFyrac5OzsrAd4ELt1xIcd7dyyER2/wDVkc6RLKBznOM6YYjkKeu75O3u+NUKFW7URGPinEx+JIZF+cOP/sDWDgUo1be68ETJ66dQYfINH+9WW5tQkqHJPMEiuzEs7sQjBmY7k6UYegwBgCouxjaNIQMA4zET7uoDEtux9SHI9Og7lSjpUl5EIaVZ+X5HRuxvFoYUu4bhlCbzjV0aMoiSrg+9pZdx5Sr51QbjLMyKDCDl4PvGDUWCRSncZIBABODpZRnSCfu6vFmwxjbETA6GHeMx2WNc7bah3hsS674BqWtlmW3kti8RWY6pDysvq2wUfWMaMLoJGRpB61rNd47dPxNake9llWy58fe5YL7ilseEC2gTQZswGHOWVj/xDOTu2FLPrPvalP3xVY42dQjTxaVD/DPNJ/yAfMVoLNyXaaQDUgCTEL1QbpMABnHiQPNhuUryUvLJjdXddKjbMMZPekbqA5xsPMKPusapCV1ruVpTzLXdbmi7cyKBV/tb1UX4PO4H8q/Rlfn7hlqjrBGU7nLeTT5asBR6ECQ4/u1beD9rp7V+Sz/SkC6uWzD6Si5xqVmIEg6bPg/rHpWtHZvxZph/hb6t/iW32kyY4fKPxNCg+LzRr/1qknrUh2s7TLerHHHHIkKOJZZJl0A6MlUVSc7PpYscAaNic7VubimQWjxpAyZX2jA8x0L/AB2X9at5SUdWVnOMFeTNC0nVXRnYKNd02ScDHMKj89Y/Otrs72wls454YoX+uvJJGm5TSCJGWMD6pcEvhM6WK41DIrQ4VZCSQr38Rqp5jbO3MLd1P0Q7uTgBjkdOpssUQQBVUKAMAAYA+ApFt6iMnLW1kW3st2z4e2IBdvzmOT9K1RyOx2yA4Vd8bKmAPACrnXG7y1SVdEiK6nwYZHy8vjVh9kssoN5bmRnt4HjSEOdTJqTU6BjuVGVAB6YrY2Oh0pSgFKUoBSlKAUpSgFKUoBSlKAUpSgFKUoBSlKAVpca4XHdQSW0oJjkUq2Dg49D4Gt2lAc7k9msy7RcSk0+AliSQj9oaSfnWS29mIY/1q9uJh+BMQp89HeP71dAqp9q+3MVo/wBHija5uiM8lCAEHg0znaMH5ncbUBzriPBvo893w1dlGma31EnCvuu7HJCTJUfZxh5Na/VvKgYHH3kwrxSDx207dRpfBG9TVzJcXVyt3dNGGVGRI4gdKqxBIZ23c7DyAPSoviEBSTC4GtuZET0EqglkPo66jt4GT0rDSaszDSkrM+gv1mDmKfGcqffA8QSMSKPIjK56DIr2YPIyLIisoDZYY0sCMYKNuD6d4bdfCt9ClxGCV2PUHZkYbEZHRlOdxWpKWh+070f6Xy9JQOn98bdc6ds8tSnOCeXbocNWlUpxfdu8enT5GveJIqrpzIqurAE99QDhtJPvjQWGDvvsT0rFFc/VzLyhJCX7jKc4eUlgsq+9H9aJMN4FGBwQMylatxZ5bmIdEmxzjKsQGA5i5GrAZsHqNRwdzUYV2nd9DmpYpp3l0t+5qJYMcKg1pFkE6yjtId2kVgNyNR3yN3byrMBNjpdj01Qn/MSf9aknFolsjRa4bxGhEkbOSk4eRUklA9xydRYsoVgcagBsdyu6mko6HqUklBWd/ErjW7p9e0ZCgYl5kmtyh6kgEqAuS2zdNW29eEtFBNEiNkEK8xOwWY6I5GdslmAJGPDlsThRVgszaFp2vC8gjKLFbIx+sLJqYsoI1DvAd86ABvjNQ0PD+hfcDZEySAqklNZP2jqPvEdckAZJMqs1TlfqQr1VSlm6rb8GfNs7s7tH3IyFVX+8VXJ+rUjbJY94+AGAetfYiaORGij1DRICS2N2aI6nJyzEhDvgn4da3q1zKzsUiAJHvOfcT0P4m/VHzK7Z5YTm2lHg4KVWrKSUOOPUxXHUGUmVzukYG2RjdEzjbbvsds9RWLiFrqMaykFmbVoB7iLGQzNv7zZ0LqPTXsBvmWgt0hDOTvjLyN1IXJyT0AG+w2FRBBmfBBBlAyN8pCvgfJnJI8++fwV2QpW+tLVnpUqFnmm7y97Hsiu8ISMkS3syomOoEmFDDyxEur0JNdAm9lsKgfRbm5tyB018yM+pSXP8iKqdzBIJYbmB1SWDXoDpqjOsBSGGxGwwCNxk1b+A+0VWkS3vovo0rnSkgbVBIfwq/VGPgrY+NWOg1R7OLg7NxNsfqW6BvzJOPyq19lezcVhE0UTO5dzI7yNl2YhVLEgAdFGwFTVKAUpSgFKUoBSlKAUpSgFKUoBSlKAUpSgFKUoBSlKAUpSgIDt3xaW0sLi4hXVIibeIXJAMhHiEBLY/VrnfY/hnD2jxPeTQ3THVLrmVRMx/t42de+rDDDBOM4ODXYJYwylWAKsCCD0IOxBHliubxeyp1zGOIOLcE6IhChZVJJCcxy2rAOM4HSgNpuz3DhseJOD/APJj/wBq3G9nlrKo/rFyy5BBEq4ypBBBCeYFbnZv2f2VkS8cWuU5zLLhnOeuNtK/sgVpdsTbcPj58TPBO50xx2+n65vwtCQUYeb4BA8fAgfcfs3t1LFZ7oFsZ+sG+BgH3OuNvkK+L72fLobkXM4lAynMYNGSPuuoUEqehwc75FV617RcSKK0lyiyY3UQqYwfI76j8mFXXsl2nF2GjkAjuYx34wcgg9JYid2Q/mp2PgSByhoXi5mF0GLImtmIzGQMkxN00kbgHusCCCu4qNW9L3RCSlVKIMNjAY6yA0TENuA2cYI7m/eFdR9qXDIGiSVk+vd0iVwzKSuTIytpIDjQkmA2QNR86r9h2espLN728LK7yOImDNqUx/Vpy41PfbVGzgYJOryrmnTi56dDjqUYSqNJa2/YgZFJgSW4jVY3YqHDZQSIWBTwdHBQnOMYwQxrKkswGlWRgekje8B6qNpD5HK+ucbxdjD9InAwpkkKx6A31Qcjfmy4IXVhVKrknCA6sgVaX7C8U3wbUY93EzCMDwDKbcsfkw9MVpCMv8envglCE96WnW+1/Ah7GMMZRFiR0XXNIzABVXV9ZNJ4KNJGEBxjZaiLy9dTC0jhMtGXQMFCBnXAbJ1P3VkB8B1wNq3+0PCWtZQkwjWRQHblszQEMc4dtIaLUU3yuk431VYOE9nbS7sppl73EAjSYLsNLKdcK6Q2l4wVUawCCcnrsEaabs9/EQopys9+b9SCaXmIXLNHCDp2BErnOnQo95MnYAd85207E3ns/wBgy8Qe4eSEnGiCFlVYl8FY6TqfxJGw6DOMnS9m9jby3MkrJqkURzRMWYga1KEqmdOoaQdWM/WHer12j47HZxcyTLMTpjjX35GPREH8yegAJOwq9FRUFY6sNGKppxRAz+zi3caWnuiMg45o8CCPueYFeJ7OLZSzCe6BbGo80eA2+50G/wCZ86gm7ScQc6zcJGT0jSIMi+Sln7z4/F3c+QrY7GcRXiLtBxCRmuo9zbNhbdlycTRov2qnYHWW0kdBVS5sv2c4cDpPEXDDwNzHn8sVF9oeDcKSJkkvZpiw2gjmR5JD4KqKueuN9gOpIq6cd7F2N5GIprZML7hQaGTP4WXBHQbdNqqsvsskTK23EZI1ORiSGOQgejLoP55oCQ9kXFZ5rWSKfvfR5TEsudWoAA6NR3Yxk6C3jgdd6vVR3Z/g8dnbx20Q7ka4z4serO3qzEk+pqRoBSlKAUpSgFKUoBSlKAUpSgFKUoBSlKAUpSgFKUoBSlKAUpSgMc8yorOxwqgsSegAGST8q4tbXTXkz8Rl6yZECn+yhHugeTN7xPrXWu0vDDdWk9sr6DLE8erGcagRuM7jeuPfS5LUi0uLeRbhQFWOJGcSgbB4SBuu2+cY8aA3eIXqwxtK+cDwHVidlRR4knAFY73g/EbdI7qaEkY1h7XPPtSeqshzzFxgNjIODkHarH2S7GTSzJe36hBGdUFqDq0tjaWY9Gcb4A2X41eO0HFktLaW6k92JCxHnjoo9ScD50BxrjPay5uxDvDOEWRg6AxjV3V1TBmYqQusaVGST4VDWwmAieeXJWMBVmh1QBTg6e4+nHoSM9WBNbFpbvqmMmOdNCJZMfjmafKj0ACrj0qVhuJ5ZILa0SN5JITKeYxVQihfEDqS2BnbapR1nLyIRs6k1baxpcQ4w0rq8scIVgI3ktmIjGn7JynWNhsuoEj3fd0iul8J7bKLN3n3uIcIyLsZWbIjZAenMx8FIcZwua53xq0mgUyX3C8ICFMqmKVe8Qo6YbckDGPGtHS2QgwkqhjAZO8SnTRJ45Axnx6HJIatKku7eZc+7mlaXdSzLnj1/M234tJ9J5jKk0gbmys7aIeZsY0Y4JKoApCDfCR5PXOrPdSyyieOVEmBLD6FAQuT4kmQp8ckaujZFZuEwNMzLa8Ned4yBI78pSHYajrdupOc5Gx8NsVJXIvLeaGK7gjiWcPy9DlyGjAJVzgLuDtjyqsIpItTgox6839SK7McbuLNo30xIQksPMk+ywneOtVYFWHI6A6cZ3qW4fDfcTlM0PfJBBvJ1KQqNjy7WLqQfPxxuTtUPc2azRiNvdknm39GMwDD4ZzXWvZvxprqyUSfbQEwzD9aPA1ftLpb51rSej+bNaDunbhs57w26dtcUy6J4W0TJ5MOjL5qw3B8jXzxWzZtMsR0XEJ1wv4hh90+at0I9avXbfsc1w4vLRlS6VdJDfZzINxHJjcEfdcdOnwoEvFnRhA9rOt0ThbfSSXP6jjuMniXzgCqljrnZXja3tpDdKMcxe8v4WBKunyYEfKpaqx7POAS2VqY52UySSvKVT3Y+ZgmJSeoByc+bGrPQClKUApSlAKUpQClKUApSlAKUpQClKUApSlAKUpQClKUApSlAKUpQCvMeNe0oBVH9sD/ANRRPCS6t0b4GQH/APIq8VFdpeAx30Bt5S6qSrBkOHVlOVZTg7gjyoDkt73ZlbwdSmfVDrUfMNIf2a++zM7WNzJcIizaohEgdinLUMXKghG1AkjywFA3qfk9mty0ixvfB7bUGY8sLcd05CB17u5+/gGptfZ7Fqybicrn3fqx8iwjzj4YPrXPOnPPmgzkqUqneZ6b33uUPtJx+WU82di5UqEjQERRmRtCuw3xuccxyT10gZIr2Pha6WDnU7EFnGxBHu6OukL4D45ySSeh9peycb8NuLO3jCFk1J1JMiYZGdzlmOpVGpiTXMrTtLbsis80cbkDWjMAyt95SDvkHNUhTtq9WVp0cusndvk++G8Rkimflu0c0RVDIq/VyahrVHB7pyM9w7jvFSOtSHavi01+kCOkcTwyiQTRsSdlKkCNlwM58WOMDrVn9l/CBJZSzzxhheyNJocAjlABIgQdvcUN+1W7c+z+EnMc00Y/CCrgfAyKzfmSPSpunOPwPyJSo1Ifynp0foc6ihAkhjXYR5bHoqGNQT6lwfXSatnsvfF7xBB7pW2f9oq6n+Sr+VeX3s3nWYm1vAscgGszIJJFZRjMeNK4Iz3TsDnA3q09kuycdgJGEkksspUySSEZOgEKFCgBQMnYVSlDJGxahT7uGV7lhrwjxr2lUKilKUApSlAKUpQClKUApSlAKUpQClKUApSlAKUpQClKUApSlAKUpQClKUApSlAKUpQClKUArlPF/wDiZP8AEb/7GlKA6dw/7KP+4v8AoK2KUoBSlKAUpSgFKUoBSlKAUpSgFKUoBSlKAUpSgFKUoD//2Q=="/>
          <p:cNvSpPr>
            <a:spLocks noChangeAspect="1" noChangeArrowheads="1"/>
          </p:cNvSpPr>
          <p:nvPr/>
        </p:nvSpPr>
        <p:spPr bwMode="auto">
          <a:xfrm>
            <a:off x="1679576" y="-1371600"/>
            <a:ext cx="5572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F2B2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014984"/>
            <a:ext cx="3771929" cy="25041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176" y="1014984"/>
            <a:ext cx="3793138" cy="251822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016" y="1014984"/>
            <a:ext cx="3771929" cy="2504141"/>
          </a:xfrm>
          <a:prstGeom prst="rect">
            <a:avLst/>
          </a:prstGeom>
        </p:spPr>
      </p:pic>
      <p:sp>
        <p:nvSpPr>
          <p:cNvPr id="12" name="4 CuadroTexto"/>
          <p:cNvSpPr txBox="1"/>
          <p:nvPr/>
        </p:nvSpPr>
        <p:spPr>
          <a:xfrm>
            <a:off x="307346" y="91472"/>
            <a:ext cx="11884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Examples</a:t>
            </a:r>
            <a:r>
              <a:rPr lang="de-DE" sz="3200" b="1" dirty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, </a:t>
            </a:r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Changedetection.net</a:t>
            </a:r>
            <a:r>
              <a:rPr lang="de-DE" sz="3200" b="1" dirty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: </a:t>
            </a:r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Pedestrian </a:t>
            </a:r>
            <a:endParaRPr lang="en-US" sz="3000" dirty="0">
              <a:solidFill>
                <a:srgbClr val="2F2B20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645608" y="3756673"/>
            <a:ext cx="11441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</a:t>
            </a:r>
            <a:r>
              <a:rPr lang="en-US" sz="2400" dirty="0"/>
              <a:t>) in gray scale; </a:t>
            </a:r>
            <a:r>
              <a:rPr lang="en-US" sz="2400" dirty="0" smtClean="0"/>
              <a:t>                  b</a:t>
            </a:r>
            <a:r>
              <a:rPr lang="en-US" sz="2400" dirty="0"/>
              <a:t>) projected image; </a:t>
            </a:r>
            <a:r>
              <a:rPr lang="en-US" sz="2400" dirty="0" smtClean="0"/>
              <a:t>              c</a:t>
            </a:r>
            <a:r>
              <a:rPr lang="en-US" sz="2400" dirty="0"/>
              <a:t>) final edge selector </a:t>
            </a:r>
            <a:endParaRPr lang="es-MX" sz="2400" dirty="0"/>
          </a:p>
        </p:txBody>
      </p:sp>
      <p:sp>
        <p:nvSpPr>
          <p:cNvPr id="14" name="Rectángulo 13"/>
          <p:cNvSpPr/>
          <p:nvPr/>
        </p:nvSpPr>
        <p:spPr>
          <a:xfrm>
            <a:off x="4657334" y="4531276"/>
            <a:ext cx="2906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dirty="0" err="1"/>
              <a:t>Pedestrian</a:t>
            </a:r>
            <a:r>
              <a:rPr lang="es-MX" sz="2400" dirty="0"/>
              <a:t> </a:t>
            </a:r>
            <a:r>
              <a:rPr lang="es-MX" sz="2400" dirty="0" err="1"/>
              <a:t>Frame</a:t>
            </a:r>
            <a:r>
              <a:rPr lang="es-MX" sz="2400" dirty="0"/>
              <a:t> </a:t>
            </a:r>
            <a:r>
              <a:rPr lang="es-MX" sz="2400" dirty="0" smtClean="0"/>
              <a:t>473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78798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F14D-78AF-4FF1-A09C-E030FB4F8B68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94472"/>
            <a:ext cx="12192000" cy="113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1 Marcador de número de diapositiva"/>
          <p:cNvSpPr txBox="1">
            <a:spLocks/>
          </p:cNvSpPr>
          <p:nvPr/>
        </p:nvSpPr>
        <p:spPr>
          <a:xfrm>
            <a:off x="89483" y="6402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53FF14D-78AF-4FF1-A09C-E030FB4F8B68}" type="slidenum">
              <a:rPr lang="es-MX" sz="2800">
                <a:solidFill>
                  <a:srgbClr val="FFFFFF"/>
                </a:solidFill>
              </a:rPr>
              <a:pPr algn="l"/>
              <a:t>14</a:t>
            </a:fld>
            <a:endParaRPr lang="es-MX" sz="2800" dirty="0">
              <a:solidFill>
                <a:srgbClr val="FFFFFF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2" y="1"/>
            <a:ext cx="12162638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10" descr="data:image/jpeg;base64,/9j/4AAQSkZJRgABAQAAAQABAAD/2wCEAAkGBxQSEhURExMWFhUXFxkaGRcYGR8eGRsfGBsYGhoVFxoaHSggHB4lGxcXIjEhJSsrLi4uFyAzODMsNygtLiwBCgoKDg0OGxAQGy0mHyUsNy03LCssLzc1NDUsLiwsMCwtNyw0NCwvMC0sLCwsLy80LCw3NC4sLCw0LzIsLCwrLP/AABEIAKEBOgMBIgACEQEDEQH/xAAcAAEAAgMBAQEAAAAAAAAAAAAABQYDBAcBAgj/xABHEAACAQMCAwUEBgYIBAcBAAABAgMABBESIQUTMQYiQVFhBzJxgRQjM0JSkVNigpKToRUkQ3JzorHRNLPB0xY1VGN0ssKD/8QAGgEBAQADAQEAAAAAAAAAAAAAAAMBAgQFBv/EADURAAIBAgUBBgIIBwAAAAAAAAABAgMRBBIhMUFRBRNhgcHwMnEUIlKRsdHh8SQzNEJDcqH/2gAMAwEAAhEDEQA/AO40pSgFKUoBSlKAUpSgFKUoBSlKAUpSgFavEuIxW8bTTyLHGvV3IAGdhufEnbFbVUb2wA/Qovw/S7bV8Nfj88UAX2p2RkVQJuSxC/SmjKwAn3cs2Dgn72MDIq8A1x+eIOrI4DKwIIPQg9Qasnsq4o2ibh8rFmtSvLY9WhkBMefMrhkPwFAWrtPxcWdpPdMM8qNmA8z91fm2B865BbWdw6K81/e81hqfRcOqhm3IVQcAAnAHpV99r/8A5a34efb6vhzk/wCuKq7daAuPs04y9zZ6Zm1T27tBKx6sY8aXOfxIVOfMmrZXOvZUf6xxED3eZAf2jEM/yxVg9oXHGs7J3ixzpGWGHP6SU6Q37Iy37NAavG/aHbW1wbfRNKU+1eFNaxE9Fkwc59ACR41OcB7QW16hktpllUYzj3lz0DqcMp9CB0rlPDLFYIxGpJxuzH3nY7s7HxJO9WD2Xg/TuIEe7otc/wB7TKfzxigOk0pSgFKUoBSlKAUpSgFKUoBSlKAUpSgFKUoBSlKAUpSgFKUoBSlKAUpSgFKUoDS4zxNLWCW5kzoiQu2kZOB5CuWTdouJXEn0lJxbD+yt9IdNJ3+vPVmO3u40+HjXV+J2SzwyQPukiMjfBwVP8jXGODa4w1pNtPbHluPMD3JR+qy4OfjQF/7Hdtxcv9FuUEF2ASFBzHKB1eFj18yp3Hrg4l+2XBfptlNbA4Z1yh8nUhkP7yiuXcUszIoKNoljYPFIOqOvQ/A9CPEGpab2gXtxGscFv9GkAxNNMAQGHX6OgPfHiGbAoCJ4RemaJXYaX3WRfFXQ6XU/Bgf5Vltb+WzvFvIoWnDQtDIiuqn3g8bZY42OoZ9ajbWdYtaxl7iV3LyyEjBdtizvso90d1ckeVYzfyOcCTfxW3TVj0aVwVHzC0BN9peO33EYGtnt7eCNypJ5rSSLpZWBGlApOVrIRVeNjK+/KJ/x7hv9E1rXo4If0Nr/AJj/AD0UBNcF4ld2Mk7QxQSpO4ch3ZHGEVNIIUrju/zpx3jlxxCW2EtqbdIGeRvrVdWcroj0lcHbUx3AqEXhki9IUA/9md1P5FVH86fS5I/eeSP0nQOn8SM4Hzc0BOTzKis7HCqCxPkAMk/lVu9lXDGjtGuZBpku35xXxVCAsSfuAH9o1zu6u1liaK4QrG64Lo2qPB8dQGpegOSun1NT/B+2V5ZACZTfW2O68YAuVHhlRhZR0GRg+NAXfth2tisFUFTLPJkRQJ7zkdST0VB4senrVBl47xVnFx9JjR1OVtlT6gj8EjnvsSPvbYPQVqWzSTyyX1yMTzbBf0UYPchH+reZNfXFL4QRmQjJ2CqOru2yIo8ST/1oDpnY3tIt/b84RtG6u0ckbb6XTGpQw2YbjBHn4HIqdqv9guCNZ2UUL/anMkp/9yQl3/InHyqwUApSlAKUpQClKUApSlAKUpQClKUApSlAKUpQClKUApSlAKj+PcVS0t5Lh9wg2UdWY7Kgz4sxA+dSFcs9qnF+ZMlop7sQDv6u47qn+6hz/wD0HlWJOyuQxNZUabm+Cl3UzTO0spDyOSzN4ZPgoPRR0A8ABWHlDyFavGOYYysQJZjjIIBA8SMkb+HzrfVrYAD6NcHA6l9z6n6/rUUr8nz9GlKsnOVVLXl/qYJohpbYdD/pXTO2nZ2OSzj4gsqwXEECnmt7jppBMM3iyk9PEE7VzDiUcDr3I7mJhuDqDKcfddTN3lPyNWLiXFbi+SL6YscNtAgfRG2UmYDKysDuqKOiHO/XNUgrcnr4Cl3al9dS22e25WLK1QxoSi5KKTkDO4HWs30KP9Gn7o/2pYfZx/3F/wBBWS0MIXEkEzPlssH2OWJGPrhtjHgKkld7ni04OrUknUy26sx/Qo/0afuj/atvgUCrcqFULmKToMdGh8qxTzQAdy0mLeTSYHxJExP8qsvYDgnD7i45cq3Ek3LZ9L9y30qyBlVFmdm3dM6yc4zgdK3jHXc9DCYbJWUu9UvC/h8yJ7SBXMI7rDMmRsRnC9fWtCwt1WeEqqg6zuAB/ZybVd/ajwe3gNq0MEURPMUlEVcgBSAdI3FUy1+2g/xD/wAuSkvjGIk1joK+mhKdpVBiUEZBkTIPTxqBNlH+AD1UYI9QRuD61O8UtFeKeZt2imt44/JQ6l3YD8TagM+SjzOYmsVHqR7WnKNWOV209WbvDYhKpKnlTrs+kdxiekjR7Ahuu2DkEZ2rTvGeNjCv1bNkuEOYyhyNaeKOTt4dWPewDXiStG4lQZK7Fc41qeqZPQ+IPmB4E18gsSXc5djlvL0UegGw+HrWc+niVl2p/DXXx7fr75MQso/0afuir17I+z0c6reyyLKYWeOGFfdhKkgu4PWQjGPAAjHXamit/sreS2nLvLNVkJBjuIC2lZMM2GyQQsikjfG4J+eKZjsecpSnd9PU1+LoDc3BIyfpE+59JXH+lanKHkK+hcNIXkkADtJKzBfdDGRywXPhnNeW5iGrmwyu2okMrbacLgAc1cePhWN3uceV1cROLqZdXu/E85Q8seo2I9QRuD612nsHx83dsNZ+uiOiT1IGVk/aXB22B1DwrlnZG6soxMt5ayuDLqhJOXCEDKNiXGA2cdTg71dOzvaXhkMumC3lhaUohcjbqQgY8wkDU5/ereOnJ6WDgqM3eqpJ8X/U6HSlKoesKUpQClKUApSlAKUpQClKUApSlAKUpQClKUBjnmCKzscKoJJ8gBkn8q/PtxdtM7zvnVK7OQeo1nIT9kYX4KK697Sbvl8PlXxl0xfKQgP/AJNdcdYZ9PWpVHweH2xV+Gn5+i9TbtuFzyKHjt5nRhlWWJyCPMEDcetZP6Duv/S3H8J/9qkLLtneRRpEkiBI1VFHKXYKAAPyArN/48v/ANKn8Ja1tA5cmA+1L35FYvlaN+TJFKshUkI0TgkY6r3dx8K3bubuohB0xLHqXbLykLy4t/IlTj8RTyNfHFuKXE8/0qSbMixlF7i6QudRwuNiT1PpWXg8RdkLHOheYx/FLKCc9fBS2366+Vbwtwep2dGglLuW3te/mRlojqiqYpchQD9W/UDf7tfbORjKSDJCjMb7liAo93qSQB8ay23E52RWMvVQfcTxGfKvZrmV1KtJqUjBBRMH/LWloHmzhgczvKXvyE8Lo2iSOSNsZw6MpIJIyNQGdwasnsw/8zX/AOLP/wAy2qstNK+nmzPMUUIpkwWCgk6dWMtuTuxJ9az8IlkW5XlStETDKGdcatOqElVJ90kgd7GQAcYzkI2zaGuDVNYyPdtuPj/qy8e1+ZdVqmoagZSVyMgaV3I64qhWv20H+If+XJXl+0RePlKTnmFpeus4XrIx1SH9bcetYXm0PE+pVw/V/dHccb4I862l8Z1Yn+vh5epOcRuUWG5iZgHe4tnRSd2UJpLL54YEHHTbzFQksoUFmOAOpPQVt8TvWkjTKIRzFxIjhl8euQCPlmtbmBWRmGoCWIlQM5AlQlQD1yNsVipua9pwU8TCL5sv+nteO4AJJwAMk+QHjWW9jVJXVEkSIkmESYDaNu6QCfdJwM76dOd80srTnMc/Zx7nyZ8ZVPgNmPrpHnWuV3scMcFN4juX9/h1MaNnBHQ4P5198CudAR8EDOiUHyLHlzD88E+ROfcrXsvs0/ur/oK3YYByYJCO6wMUg81dmCk/Bzj4StW1Pdnf2OrTmvfJqRfe/wASX/mvW7acNmlGqKCV1yRqSNiMjqMgYqNsVITBJJDSAk9Th2GT6mrBwftPdWsfKhkUJqLYKAnLdd610vqcLVF4iffNpXe3zNf+grr/ANLcfwn/ANq8fs/dEEG1uMEY+yfx+VS//j2+/Sp/DH+9P/Ht9+lT+GP96z9QsoYBf3S9+R1Ps5cSyWsLzqVlMa8wEEHUBhjg7gEgkehFSNU32d9pJbsTJOys8ZQgqunuuCACP7yNv61cqsndH0VOpGpFSjsxSlKybilKUApSlAKUpQClKUApSlAKUpQClKUBX+2XZxr6OONZhFok17prB7rLjAZfxZ+Vc47ZdjZLC2Nzz1kAdAQIWAUMwBkYiU4CjfpXZ68ZQQQRkHYg9D6GsOKZCphqVR3nG7OARcHkYBluImUjIIiJBHmCJd6+/wCg5v00f8Jv+7XROJezKAsXtJZLNjuVjw0JPnyXBUfs4qudo+yt7ZW010b2GVYkLlWt9JOPDKydflWMiJ/QcP8AYRVL3hkqFF5sZ5jFfsm27jsWP1n6uP2hUv2fixCD+Mls+Y91T+4q1h4nP34z5QzP8xyh/wDo1IcOj0xRr5RoPyUVlJLYtSoU6V8itcjeA9k7ieYWsc0QEcYZ3aJu6CSqDSJO8zFX8gAh9BWbj/Y28tDqdkeD9NHEzaf8SMSalH6w1DzxV49mUYL3smN+bFHn0SJXA/OZvzq9VjIiTwWHbu4I/PMti4QSCeJw2AmmMnWT0Cnm46AnPQAE+FYl4TMSGkMT4UgxqWUNqKnSzHORlRtgA+O1TvHFT+lbxI1CJGU7q7LrljjLyYGwJxg/M+JrQsWkndjzDHGFRl0hSTrL4LF1b7qA4GPfx4VzyzOeWHBzdwo1rUYpNc/M12tOZh2mEcqAl1kHcRSB7qhwNIx9pk536dBOcG7E3MtuL1Z0UoZWSM27kuE5iKQecDh17w2+8OvjptayFWlde5DMFW4UDuSBUcMVbOn31GrdSQQcdDfOH+0BRA3PUfSk2Ea7CbPSSPOdK/iznRvnI0lqRlraasy8VCU81WNprn8jnnFLeGRBKpRJNQ7wUliy5zEyKQzMN9juMZ2qPh4dctguYlAZWxhsnSwYZwxC5wPPGanb15p3uLzQskiKOdLjEcS7YjB6nSp1aPeI3YjINa3EYJYgrrNqJdVKsqhDq7oAwNQ7xXfUcZ8a0k5z1gvvJVKcq8lOMVps36GadBcoY2HLkTDA+9pO+HU7alPeUg42JBxkGtzgXDZJ1ENlHrQZVp3OIQfvHUN5XySSE2z1K1BcRlVhby47jSxCRT4xs6tJE3odABHxFfoGOMKAqgAAYAAwAB4AeFUpTzRu9zqoTzxzNa7fccR4/wBirix5AM8Ukbty9YiYFWCkqGXmnZghGrPXAxvX3Hw/FtyC2ToK6gMbnJBAycYJ8/Cuie0uLNg7eKSQOP2Joyf8uR86pfjVEkjanQp023BWuVDh9lI5AEiKHQyjMZJ7zEspxIOhcb+tb/8AQc36aP8AhN/3acMGJY/T6VH8uYCP5Riprs3wa74gJ3iuYYEineHBhLt3Ap1ElwNw48KxlROWCoSbbiiF/oOb9NH/AAm/7tbXY3s4/EHuVW4QLAyKJFhZkcspLKDzAMqdiAT1B8audr7MFf8A427muF8YlAhiPowj7zfvVebGyjhjWKJFjjUYVFACj4AUyI1+g4f7CKx2O7HPYyvK1wJA6BdIjKdDkEku2cb/AJmrdSlZSsdEIRhHLFWQpSlZNxSlKAUpSgFKUoBSlKAUpSgFKUoBSlKAUpVS9qV9NBw6SSGRoiHiDOvvKjuqOVJ6HDdfCgNntT2qsbcGG5uArMMcuNmM2/QqIu+p8mGOnWubdoe3EkttdWeiaaCSFhHcSRGJ1JzhJcgIwG3f7vXcZ3OSw4ZFBkRoASTqbq7HxLOdyTW3QFeu5lkZNJyeRMjDoyk8k4ZTuD8amrF8xxnzRT+aiofi3D1i0OinGoKFB0smo4HKbbALaRyz3TkdPHJw285cargyRqAoZQeYukdJI+pIGPdGf1anns7SJuqou09PHg6D7MWx9NXx56N8mgiGfzRvyq8Vybsxx1bWd7gK0sEyKj8rDMjRFyrac5OzsrAd4ELt1xIcd7dyyER2/wDVkc6RLKBznOM6YYjkKeu75O3u+NUKFW7URGPinEx+JIZF+cOP/sDWDgUo1be68ETJ66dQYfINH+9WW5tQkqHJPMEiuzEs7sQjBmY7k6UYegwBgCouxjaNIQMA4zET7uoDEtux9SHI9Og7lSjpUl5EIaVZ+X5HRuxvFoYUu4bhlCbzjV0aMoiSrg+9pZdx5Sr51QbjLMyKDCDl4PvGDUWCRSncZIBABODpZRnSCfu6vFmwxjbETA6GHeMx2WNc7bah3hsS674BqWtlmW3kti8RWY6pDysvq2wUfWMaMLoJGRpB61rNd47dPxNake9llWy58fe5YL7ilseEC2gTQZswGHOWVj/xDOTu2FLPrPvalP3xVY42dQjTxaVD/DPNJ/yAfMVoLNyXaaQDUgCTEL1QbpMABnHiQPNhuUryUvLJjdXddKjbMMZPekbqA5xsPMKPusapCV1ruVpTzLXdbmi7cyKBV/tb1UX4PO4H8q/Rlfn7hlqjrBGU7nLeTT5asBR6ECQ4/u1beD9rp7V+Sz/SkC6uWzD6Si5xqVmIEg6bPg/rHpWtHZvxZph/hb6t/iW32kyY4fKPxNCg+LzRr/1qknrUh2s7TLerHHHHIkKOJZZJl0A6MlUVSc7PpYscAaNic7VubimQWjxpAyZX2jA8x0L/AB2X9at5SUdWVnOMFeTNC0nVXRnYKNd02ScDHMKj89Y/Otrs72wls454YoX+uvJJGm5TSCJGWMD6pcEvhM6WK41DIrQ4VZCSQr38Rqp5jbO3MLd1P0Q7uTgBjkdOpssUQQBVUKAMAAYA+ApFt6iMnLW1kW3st2z4e2IBdvzmOT9K1RyOx2yA4Vd8bKmAPACrnXG7y1SVdEiK6nwYZHy8vjVh9kssoN5bmRnt4HjSEOdTJqTU6BjuVGVAB6YrY2Oh0pSgFKUoBSlKAUpSgFKUoBSlKAUpSgFKUoBSlKAVpca4XHdQSW0oJjkUq2Dg49D4Gt2lAc7k9msy7RcSk0+AliSQj9oaSfnWS29mIY/1q9uJh+BMQp89HeP71dAqp9q+3MVo/wBHija5uiM8lCAEHg0znaMH5ncbUBzriPBvo893w1dlGma31EnCvuu7HJCTJUfZxh5Na/VvKgYHH3kwrxSDx207dRpfBG9TVzJcXVyt3dNGGVGRI4gdKqxBIZ23c7DyAPSoviEBSTC4GtuZET0EqglkPo66jt4GT0rDSaszDSkrM+gv1mDmKfGcqffA8QSMSKPIjK56DIr2YPIyLIisoDZYY0sCMYKNuD6d4bdfCt9ClxGCV2PUHZkYbEZHRlOdxWpKWh+070f6Xy9JQOn98bdc6ds8tSnOCeXbocNWlUpxfdu8enT5GveJIqrpzIqurAE99QDhtJPvjQWGDvvsT0rFFc/VzLyhJCX7jKc4eUlgsq+9H9aJMN4FGBwQMylatxZ5bmIdEmxzjKsQGA5i5GrAZsHqNRwdzUYV2nd9DmpYpp3l0t+5qJYMcKg1pFkE6yjtId2kVgNyNR3yN3byrMBNjpdj01Qn/MSf9aknFolsjRa4bxGhEkbOSk4eRUklA9xydRYsoVgcagBsdyu6mko6HqUklBWd/ErjW7p9e0ZCgYl5kmtyh6kgEqAuS2zdNW29eEtFBNEiNkEK8xOwWY6I5GdslmAJGPDlsThRVgszaFp2vC8gjKLFbIx+sLJqYsoI1DvAd86ABvjNQ0PD+hfcDZEySAqklNZP2jqPvEdckAZJMqs1TlfqQr1VSlm6rb8GfNs7s7tH3IyFVX+8VXJ+rUjbJY94+AGAetfYiaORGij1DRICS2N2aI6nJyzEhDvgn4da3q1zKzsUiAJHvOfcT0P4m/VHzK7Z5YTm2lHg4KVWrKSUOOPUxXHUGUmVzukYG2RjdEzjbbvsds9RWLiFrqMaykFmbVoB7iLGQzNv7zZ0LqPTXsBvmWgt0hDOTvjLyN1IXJyT0AG+w2FRBBmfBBBlAyN8pCvgfJnJI8++fwV2QpW+tLVnpUqFnmm7y97Hsiu8ISMkS3syomOoEmFDDyxEur0JNdAm9lsKgfRbm5tyB018yM+pSXP8iKqdzBIJYbmB1SWDXoDpqjOsBSGGxGwwCNxk1b+A+0VWkS3vovo0rnSkgbVBIfwq/VGPgrY+NWOg1R7OLg7NxNsfqW6BvzJOPyq19lezcVhE0UTO5dzI7yNl2YhVLEgAdFGwFTVKAUpSgFKUoBSlKAUpSgFKUoBSlKAUpSgFKUoBSlKAUpSgIDt3xaW0sLi4hXVIibeIXJAMhHiEBLY/VrnfY/hnD2jxPeTQ3THVLrmVRMx/t42de+rDDDBOM4ODXYJYwylWAKsCCD0IOxBHliubxeyp1zGOIOLcE6IhChZVJJCcxy2rAOM4HSgNpuz3DhseJOD/APJj/wBq3G9nlrKo/rFyy5BBEq4ypBBBCeYFbnZv2f2VkS8cWuU5zLLhnOeuNtK/sgVpdsTbcPj58TPBO50xx2+n65vwtCQUYeb4BA8fAgfcfs3t1LFZ7oFsZ+sG+BgH3OuNvkK+L72fLobkXM4lAynMYNGSPuuoUEqehwc75FV617RcSKK0lyiyY3UQqYwfI76j8mFXXsl2nF2GjkAjuYx34wcgg9JYid2Q/mp2PgSByhoXi5mF0GLImtmIzGQMkxN00kbgHusCCCu4qNW9L3RCSlVKIMNjAY6yA0TENuA2cYI7m/eFdR9qXDIGiSVk+vd0iVwzKSuTIytpIDjQkmA2QNR86r9h2espLN728LK7yOImDNqUx/Vpy41PfbVGzgYJOryrmnTi56dDjqUYSqNJa2/YgZFJgSW4jVY3YqHDZQSIWBTwdHBQnOMYwQxrKkswGlWRgekje8B6qNpD5HK+ucbxdjD9InAwpkkKx6A31Qcjfmy4IXVhVKrknCA6sgVaX7C8U3wbUY93EzCMDwDKbcsfkw9MVpCMv8envglCE96WnW+1/Ah7GMMZRFiR0XXNIzABVXV9ZNJ4KNJGEBxjZaiLy9dTC0jhMtGXQMFCBnXAbJ1P3VkB8B1wNq3+0PCWtZQkwjWRQHblszQEMc4dtIaLUU3yuk431VYOE9nbS7sppl73EAjSYLsNLKdcK6Q2l4wVUawCCcnrsEaabs9/EQopys9+b9SCaXmIXLNHCDp2BErnOnQo95MnYAd85207E3ns/wBgy8Qe4eSEnGiCFlVYl8FY6TqfxJGw6DOMnS9m9jby3MkrJqkURzRMWYga1KEqmdOoaQdWM/WHer12j47HZxcyTLMTpjjX35GPREH8yegAJOwq9FRUFY6sNGKppxRAz+zi3caWnuiMg45o8CCPueYFeJ7OLZSzCe6BbGo80eA2+50G/wCZ86gm7ScQc6zcJGT0jSIMi+Sln7z4/F3c+QrY7GcRXiLtBxCRmuo9zbNhbdlycTRov2qnYHWW0kdBVS5sv2c4cDpPEXDDwNzHn8sVF9oeDcKSJkkvZpiw2gjmR5JD4KqKueuN9gOpIq6cd7F2N5GIprZML7hQaGTP4WXBHQbdNqqsvsskTK23EZI1ORiSGOQgejLoP55oCQ9kXFZ5rWSKfvfR5TEsudWoAA6NR3Yxk6C3jgdd6vVR3Z/g8dnbx20Q7ka4z4serO3qzEk+pqRoBSlKAUpSgFKUoBSlKAUpSgFKUoBSlKAUpSgFKUoBSlKAUpSgMc8yorOxwqgsSegAGST8q4tbXTXkz8Rl6yZECn+yhHugeTN7xPrXWu0vDDdWk9sr6DLE8erGcagRuM7jeuPfS5LUi0uLeRbhQFWOJGcSgbB4SBuu2+cY8aA3eIXqwxtK+cDwHVidlRR4knAFY73g/EbdI7qaEkY1h7XPPtSeqshzzFxgNjIODkHarH2S7GTSzJe36hBGdUFqDq0tjaWY9Gcb4A2X41eO0HFktLaW6k92JCxHnjoo9ScD50BxrjPay5uxDvDOEWRg6AxjV3V1TBmYqQusaVGST4VDWwmAieeXJWMBVmh1QBTg6e4+nHoSM9WBNbFpbvqmMmOdNCJZMfjmafKj0ACrj0qVhuJ5ZILa0SN5JITKeYxVQihfEDqS2BnbapR1nLyIRs6k1baxpcQ4w0rq8scIVgI3ktmIjGn7JynWNhsuoEj3fd0iul8J7bKLN3n3uIcIyLsZWbIjZAenMx8FIcZwua53xq0mgUyX3C8ICFMqmKVe8Qo6YbckDGPGtHS2QgwkqhjAZO8SnTRJ45Axnx6HJIatKku7eZc+7mlaXdSzLnj1/M234tJ9J5jKk0gbmys7aIeZsY0Y4JKoApCDfCR5PXOrPdSyyieOVEmBLD6FAQuT4kmQp8ckaujZFZuEwNMzLa8Ned4yBI78pSHYajrdupOc5Gx8NsVJXIvLeaGK7gjiWcPy9DlyGjAJVzgLuDtjyqsIpItTgox6839SK7McbuLNo30xIQksPMk+ywneOtVYFWHI6A6cZ3qW4fDfcTlM0PfJBBvJ1KQqNjy7WLqQfPxxuTtUPc2azRiNvdknm39GMwDD4ZzXWvZvxprqyUSfbQEwzD9aPA1ftLpb51rSej+bNaDunbhs57w26dtcUy6J4W0TJ5MOjL5qw3B8jXzxWzZtMsR0XEJ1wv4hh90+at0I9avXbfsc1w4vLRlS6VdJDfZzINxHJjcEfdcdOnwoEvFnRhA9rOt0ThbfSSXP6jjuMniXzgCqljrnZXja3tpDdKMcxe8v4WBKunyYEfKpaqx7POAS2VqY52UySSvKVT3Y+ZgmJSeoByc+bGrPQClKUApSlAKUpQClKUApSlAKUpQClKUApSlAKUpQClKUApSlAKUpQCvMeNe0oBVH9sD/ANRRPCS6t0b4GQH/APIq8VFdpeAx30Bt5S6qSrBkOHVlOVZTg7gjyoDkt73ZlbwdSmfVDrUfMNIf2a++zM7WNzJcIizaohEgdinLUMXKghG1AkjywFA3qfk9mty0ixvfB7bUGY8sLcd05CB17u5+/gGptfZ7Fqybicrn3fqx8iwjzj4YPrXPOnPPmgzkqUqneZ6b33uUPtJx+WU82di5UqEjQERRmRtCuw3xuccxyT10gZIr2Pha6WDnU7EFnGxBHu6OukL4D45ySSeh9peycb8NuLO3jCFk1J1JMiYZGdzlmOpVGpiTXMrTtLbsis80cbkDWjMAyt95SDvkHNUhTtq9WVp0cusndvk++G8Rkimflu0c0RVDIq/VyahrVHB7pyM9w7jvFSOtSHavi01+kCOkcTwyiQTRsSdlKkCNlwM58WOMDrVn9l/CBJZSzzxhheyNJocAjlABIgQdvcUN+1W7c+z+EnMc00Y/CCrgfAyKzfmSPSpunOPwPyJSo1Ifynp0foc6ihAkhjXYR5bHoqGNQT6lwfXSatnsvfF7xBB7pW2f9oq6n+Sr+VeX3s3nWYm1vAscgGszIJJFZRjMeNK4Iz3TsDnA3q09kuycdgJGEkksspUySSEZOgEKFCgBQMnYVSlDJGxahT7uGV7lhrwjxr2lUKilKUApSlAKUpQClKUApSlAKUpQClKUApSlAKUpQClKUApSlAKUpQClKUApSlAKUpQClKUArlPF/wDiZP8AEb/7GlKA6dw/7KP+4v8AoK2KUoBSlKAUpSgFKUoBSlKAUpSgFKUoBSlKAUpSgFKUoD//2Q=="/>
          <p:cNvSpPr>
            <a:spLocks noChangeAspect="1" noChangeArrowheads="1"/>
          </p:cNvSpPr>
          <p:nvPr/>
        </p:nvSpPr>
        <p:spPr bwMode="auto">
          <a:xfrm>
            <a:off x="1679576" y="-1371600"/>
            <a:ext cx="5572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F2B20"/>
              </a:solidFill>
            </a:endParaRPr>
          </a:p>
        </p:txBody>
      </p:sp>
      <p:pic>
        <p:nvPicPr>
          <p:cNvPr id="1027" name="Imagen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1014984"/>
            <a:ext cx="3758185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n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384" y="1014984"/>
            <a:ext cx="3758185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n 2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016" y="1014984"/>
            <a:ext cx="3758185" cy="25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4 CuadroTexto"/>
          <p:cNvSpPr txBox="1"/>
          <p:nvPr/>
        </p:nvSpPr>
        <p:spPr>
          <a:xfrm>
            <a:off x="307346" y="91472"/>
            <a:ext cx="11884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Examples</a:t>
            </a:r>
            <a:r>
              <a:rPr lang="de-DE" sz="3200" b="1" dirty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, </a:t>
            </a:r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Changedetection.net</a:t>
            </a:r>
            <a:r>
              <a:rPr lang="de-DE" sz="3200" b="1" dirty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: </a:t>
            </a:r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Pedestrian </a:t>
            </a:r>
            <a:endParaRPr lang="en-US" sz="3000" dirty="0">
              <a:solidFill>
                <a:srgbClr val="2F2B20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1645608" y="3756673"/>
            <a:ext cx="11441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</a:t>
            </a:r>
            <a:r>
              <a:rPr lang="en-US" sz="2400" dirty="0"/>
              <a:t>) in gray scale; </a:t>
            </a:r>
            <a:r>
              <a:rPr lang="en-US" sz="2400" dirty="0" smtClean="0"/>
              <a:t>                  b</a:t>
            </a:r>
            <a:r>
              <a:rPr lang="en-US" sz="2400" dirty="0"/>
              <a:t>) projected image; </a:t>
            </a:r>
            <a:r>
              <a:rPr lang="en-US" sz="2400" dirty="0" smtClean="0"/>
              <a:t>              c</a:t>
            </a:r>
            <a:r>
              <a:rPr lang="en-US" sz="2400" dirty="0"/>
              <a:t>) final edge selector </a:t>
            </a:r>
            <a:endParaRPr lang="es-MX" sz="2400" dirty="0"/>
          </a:p>
        </p:txBody>
      </p:sp>
      <p:sp>
        <p:nvSpPr>
          <p:cNvPr id="15" name="Rectángulo 14"/>
          <p:cNvSpPr/>
          <p:nvPr/>
        </p:nvSpPr>
        <p:spPr>
          <a:xfrm>
            <a:off x="4657334" y="4531276"/>
            <a:ext cx="2906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dirty="0" err="1"/>
              <a:t>Pedestrian</a:t>
            </a:r>
            <a:r>
              <a:rPr lang="es-MX" sz="2400" dirty="0"/>
              <a:t> </a:t>
            </a:r>
            <a:r>
              <a:rPr lang="es-MX" sz="2400" dirty="0" err="1"/>
              <a:t>Frame</a:t>
            </a:r>
            <a:r>
              <a:rPr lang="es-MX" sz="2400" dirty="0"/>
              <a:t> </a:t>
            </a:r>
            <a:r>
              <a:rPr lang="es-MX" sz="2400" dirty="0" smtClean="0"/>
              <a:t>969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401820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F14D-78AF-4FF1-A09C-E030FB4F8B68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94472"/>
            <a:ext cx="12192000" cy="113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1 Marcador de número de diapositiva"/>
          <p:cNvSpPr txBox="1">
            <a:spLocks/>
          </p:cNvSpPr>
          <p:nvPr/>
        </p:nvSpPr>
        <p:spPr>
          <a:xfrm>
            <a:off x="89483" y="6402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53FF14D-78AF-4FF1-A09C-E030FB4F8B68}" type="slidenum">
              <a:rPr lang="es-MX" sz="2800">
                <a:solidFill>
                  <a:srgbClr val="FFFFFF"/>
                </a:solidFill>
              </a:rPr>
              <a:pPr algn="l"/>
              <a:t>15</a:t>
            </a:fld>
            <a:endParaRPr lang="es-MX" sz="2800" dirty="0">
              <a:solidFill>
                <a:srgbClr val="FFFFFF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2" y="1"/>
            <a:ext cx="12162638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10" descr="data:image/jpeg;base64,/9j/4AAQSkZJRgABAQAAAQABAAD/2wCEAAkGBxQSEhURExMWFhUXFxkaGRcYGR8eGRsfGBsYGhoVFxoaHSggHB4lGxcXIjEhJSsrLi4uFyAzODMsNygtLiwBCgoKDg0OGxAQGy0mHyUsNy03LCssLzc1NDUsLiwsMCwtNyw0NCwvMC0sLCwsLy80LCw3NC4sLCw0LzIsLCwrLP/AABEIAKEBOgMBIgACEQEDEQH/xAAcAAEAAgMBAQEAAAAAAAAAAAAABQYDBAcBAgj/xABHEAACAQMCAwUEBgYIBAcBAAABAgMABBESIQUTMQYiQVFhBzJxgRQjM0JSkVNigpKToRUkQ3JzorHRNLPB0xY1VGN0ssKD/8QAGgEBAQADAQEAAAAAAAAAAAAAAAMBAgQFBv/EADURAAIBAgUBBgIIBwAAAAAAAAABAgMRBBIhMUFRBRNhgcHwMnEUIlKRsdHh8SQzNEJDcqH/2gAMAwEAAhEDEQA/AO40pSgFKUoBSlKAUpSgFKUoBSlKAUpSgFavEuIxW8bTTyLHGvV3IAGdhufEnbFbVUb2wA/Qovw/S7bV8Nfj88UAX2p2RkVQJuSxC/SmjKwAn3cs2Dgn72MDIq8A1x+eIOrI4DKwIIPQg9Qasnsq4o2ibh8rFmtSvLY9WhkBMefMrhkPwFAWrtPxcWdpPdMM8qNmA8z91fm2B865BbWdw6K81/e81hqfRcOqhm3IVQcAAnAHpV99r/8A5a34efb6vhzk/wCuKq7daAuPs04y9zZ6Zm1T27tBKx6sY8aXOfxIVOfMmrZXOvZUf6xxED3eZAf2jEM/yxVg9oXHGs7J3ixzpGWGHP6SU6Q37Iy37NAavG/aHbW1wbfRNKU+1eFNaxE9Fkwc59ACR41OcB7QW16hktpllUYzj3lz0DqcMp9CB0rlPDLFYIxGpJxuzH3nY7s7HxJO9WD2Xg/TuIEe7otc/wB7TKfzxigOk0pSgFKUoBSlKAUpSgFKUoBSlKAUpSgFKUoBSlKAUpSgFKUoBSlKAUpSgFKUoDS4zxNLWCW5kzoiQu2kZOB5CuWTdouJXEn0lJxbD+yt9IdNJ3+vPVmO3u40+HjXV+J2SzwyQPukiMjfBwVP8jXGODa4w1pNtPbHluPMD3JR+qy4OfjQF/7Hdtxcv9FuUEF2ASFBzHKB1eFj18yp3Hrg4l+2XBfptlNbA4Z1yh8nUhkP7yiuXcUszIoKNoljYPFIOqOvQ/A9CPEGpab2gXtxGscFv9GkAxNNMAQGHX6OgPfHiGbAoCJ4RemaJXYaX3WRfFXQ6XU/Bgf5Vltb+WzvFvIoWnDQtDIiuqn3g8bZY42OoZ9ajbWdYtaxl7iV3LyyEjBdtizvso90d1ckeVYzfyOcCTfxW3TVj0aVwVHzC0BN9peO33EYGtnt7eCNypJ5rSSLpZWBGlApOVrIRVeNjK+/KJ/x7hv9E1rXo4If0Nr/AJj/AD0UBNcF4ld2Mk7QxQSpO4ch3ZHGEVNIIUrju/zpx3jlxxCW2EtqbdIGeRvrVdWcroj0lcHbUx3AqEXhki9IUA/9md1P5FVH86fS5I/eeSP0nQOn8SM4Hzc0BOTzKis7HCqCxPkAMk/lVu9lXDGjtGuZBpku35xXxVCAsSfuAH9o1zu6u1liaK4QrG64Lo2qPB8dQGpegOSun1NT/B+2V5ZACZTfW2O68YAuVHhlRhZR0GRg+NAXfth2tisFUFTLPJkRQJ7zkdST0VB4senrVBl47xVnFx9JjR1OVtlT6gj8EjnvsSPvbYPQVqWzSTyyX1yMTzbBf0UYPchH+reZNfXFL4QRmQjJ2CqOru2yIo8ST/1oDpnY3tIt/b84RtG6u0ckbb6XTGpQw2YbjBHn4HIqdqv9guCNZ2UUL/anMkp/9yQl3/InHyqwUApSlAKUpQClKUApSlAKUpQClKUApSlAKUpQClKUApSlAKj+PcVS0t5Lh9wg2UdWY7Kgz4sxA+dSFcs9qnF+ZMlop7sQDv6u47qn+6hz/wD0HlWJOyuQxNZUabm+Cl3UzTO0spDyOSzN4ZPgoPRR0A8ABWHlDyFavGOYYysQJZjjIIBA8SMkb+HzrfVrYAD6NcHA6l9z6n6/rUUr8nz9GlKsnOVVLXl/qYJohpbYdD/pXTO2nZ2OSzj4gsqwXEECnmt7jppBMM3iyk9PEE7VzDiUcDr3I7mJhuDqDKcfddTN3lPyNWLiXFbi+SL6YscNtAgfRG2UmYDKysDuqKOiHO/XNUgrcnr4Cl3al9dS22e25WLK1QxoSi5KKTkDO4HWs30KP9Gn7o/2pYfZx/3F/wBBWS0MIXEkEzPlssH2OWJGPrhtjHgKkld7ni04OrUknUy26sx/Qo/0afuj/atvgUCrcqFULmKToMdGh8qxTzQAdy0mLeTSYHxJExP8qsvYDgnD7i45cq3Ek3LZ9L9y30qyBlVFmdm3dM6yc4zgdK3jHXc9DCYbJWUu9UvC/h8yJ7SBXMI7rDMmRsRnC9fWtCwt1WeEqqg6zuAB/ZybVd/ajwe3gNq0MEURPMUlEVcgBSAdI3FUy1+2g/xD/wAuSkvjGIk1joK+mhKdpVBiUEZBkTIPTxqBNlH+AD1UYI9QRuD61O8UtFeKeZt2imt44/JQ6l3YD8TagM+SjzOYmsVHqR7WnKNWOV209WbvDYhKpKnlTrs+kdxiekjR7Ahuu2DkEZ2rTvGeNjCv1bNkuEOYyhyNaeKOTt4dWPewDXiStG4lQZK7Fc41qeqZPQ+IPmB4E18gsSXc5djlvL0UegGw+HrWc+niVl2p/DXXx7fr75MQso/0afuir17I+z0c6reyyLKYWeOGFfdhKkgu4PWQjGPAAjHXamit/sreS2nLvLNVkJBjuIC2lZMM2GyQQsikjfG4J+eKZjsecpSnd9PU1+LoDc3BIyfpE+59JXH+lanKHkK+hcNIXkkADtJKzBfdDGRywXPhnNeW5iGrmwyu2okMrbacLgAc1cePhWN3uceV1cROLqZdXu/E85Q8seo2I9QRuD612nsHx83dsNZ+uiOiT1IGVk/aXB22B1DwrlnZG6soxMt5ayuDLqhJOXCEDKNiXGA2cdTg71dOzvaXhkMumC3lhaUohcjbqQgY8wkDU5/ereOnJ6WDgqM3eqpJ8X/U6HSlKoesKUpQClKUApSlAKUpQClKUApSlAKUpQClKUBjnmCKzscKoJJ8gBkn8q/PtxdtM7zvnVK7OQeo1nIT9kYX4KK697Sbvl8PlXxl0xfKQgP/AJNdcdYZ9PWpVHweH2xV+Gn5+i9TbtuFzyKHjt5nRhlWWJyCPMEDcetZP6Duv/S3H8J/9qkLLtneRRpEkiBI1VFHKXYKAAPyArN/48v/ANKn8Ja1tA5cmA+1L35FYvlaN+TJFKshUkI0TgkY6r3dx8K3bubuohB0xLHqXbLykLy4t/IlTj8RTyNfHFuKXE8/0qSbMixlF7i6QudRwuNiT1PpWXg8RdkLHOheYx/FLKCc9fBS2366+Vbwtwep2dGglLuW3te/mRlojqiqYpchQD9W/UDf7tfbORjKSDJCjMb7liAo93qSQB8ay23E52RWMvVQfcTxGfKvZrmV1KtJqUjBBRMH/LWloHmzhgczvKXvyE8Lo2iSOSNsZw6MpIJIyNQGdwasnsw/8zX/AOLP/wAy2qstNK+nmzPMUUIpkwWCgk6dWMtuTuxJ9az8IlkW5XlStETDKGdcatOqElVJ90kgd7GQAcYzkI2zaGuDVNYyPdtuPj/qy8e1+ZdVqmoagZSVyMgaV3I64qhWv20H+If+XJXl+0RePlKTnmFpeus4XrIx1SH9bcetYXm0PE+pVw/V/dHccb4I862l8Z1Yn+vh5epOcRuUWG5iZgHe4tnRSd2UJpLL54YEHHTbzFQksoUFmOAOpPQVt8TvWkjTKIRzFxIjhl8euQCPlmtbmBWRmGoCWIlQM5AlQlQD1yNsVipua9pwU8TCL5sv+nteO4AJJwAMk+QHjWW9jVJXVEkSIkmESYDaNu6QCfdJwM76dOd80srTnMc/Zx7nyZ8ZVPgNmPrpHnWuV3scMcFN4juX9/h1MaNnBHQ4P5198CudAR8EDOiUHyLHlzD88E+ROfcrXsvs0/ur/oK3YYByYJCO6wMUg81dmCk/Bzj4StW1Pdnf2OrTmvfJqRfe/wASX/mvW7acNmlGqKCV1yRqSNiMjqMgYqNsVITBJJDSAk9Th2GT6mrBwftPdWsfKhkUJqLYKAnLdd610vqcLVF4iffNpXe3zNf+grr/ANLcfwn/ANq8fs/dEEG1uMEY+yfx+VS//j2+/Sp/DH+9P/Ht9+lT+GP96z9QsoYBf3S9+R1Ps5cSyWsLzqVlMa8wEEHUBhjg7gEgkehFSNU32d9pJbsTJOys8ZQgqunuuCACP7yNv61cqsndH0VOpGpFSjsxSlKybilKUApSlAKUpQClKUApSlAKUpQClKUBX+2XZxr6OONZhFok17prB7rLjAZfxZ+Vc47ZdjZLC2Nzz1kAdAQIWAUMwBkYiU4CjfpXZ68ZQQQRkHYg9D6GsOKZCphqVR3nG7OARcHkYBluImUjIIiJBHmCJd6+/wCg5v00f8Jv+7XROJezKAsXtJZLNjuVjw0JPnyXBUfs4qudo+yt7ZW010b2GVYkLlWt9JOPDKydflWMiJ/QcP8AYRVL3hkqFF5sZ5jFfsm27jsWP1n6uP2hUv2fixCD+Mls+Y91T+4q1h4nP34z5QzP8xyh/wDo1IcOj0xRr5RoPyUVlJLYtSoU6V8itcjeA9k7ieYWsc0QEcYZ3aJu6CSqDSJO8zFX8gAh9BWbj/Y28tDqdkeD9NHEzaf8SMSalH6w1DzxV49mUYL3smN+bFHn0SJXA/OZvzq9VjIiTwWHbu4I/PMti4QSCeJw2AmmMnWT0Cnm46AnPQAE+FYl4TMSGkMT4UgxqWUNqKnSzHORlRtgA+O1TvHFT+lbxI1CJGU7q7LrljjLyYGwJxg/M+JrQsWkndjzDHGFRl0hSTrL4LF1b7qA4GPfx4VzyzOeWHBzdwo1rUYpNc/M12tOZh2mEcqAl1kHcRSB7qhwNIx9pk536dBOcG7E3MtuL1Z0UoZWSM27kuE5iKQecDh17w2+8OvjptayFWlde5DMFW4UDuSBUcMVbOn31GrdSQQcdDfOH+0BRA3PUfSk2Ea7CbPSSPOdK/iznRvnI0lqRlraasy8VCU81WNprn8jnnFLeGRBKpRJNQ7wUliy5zEyKQzMN9juMZ2qPh4dctguYlAZWxhsnSwYZwxC5wPPGanb15p3uLzQskiKOdLjEcS7YjB6nSp1aPeI3YjINa3EYJYgrrNqJdVKsqhDq7oAwNQ7xXfUcZ8a0k5z1gvvJVKcq8lOMVps36GadBcoY2HLkTDA+9pO+HU7alPeUg42JBxkGtzgXDZJ1ENlHrQZVp3OIQfvHUN5XySSE2z1K1BcRlVhby47jSxCRT4xs6tJE3odABHxFfoGOMKAqgAAYAAwAB4AeFUpTzRu9zqoTzxzNa7fccR4/wBirix5AM8Ukbty9YiYFWCkqGXmnZghGrPXAxvX3Hw/FtyC2ToK6gMbnJBAycYJ8/Cuie0uLNg7eKSQOP2Joyf8uR86pfjVEkjanQp023BWuVDh9lI5AEiKHQyjMZJ7zEspxIOhcb+tb/8AQc36aP8AhN/3acMGJY/T6VH8uYCP5Riprs3wa74gJ3iuYYEineHBhLt3Ap1ElwNw48KxlROWCoSbbiiF/oOb9NH/AAm/7tbXY3s4/EHuVW4QLAyKJFhZkcspLKDzAMqdiAT1B8audr7MFf8A427muF8YlAhiPowj7zfvVebGyjhjWKJFjjUYVFACj4AUyI1+g4f7CKx2O7HPYyvK1wJA6BdIjKdDkEku2cb/AJmrdSlZSsdEIRhHLFWQpSlZNxSlKAUpSgFKUoBSlKAUpSgFKUoBSlKAUpVS9qV9NBw6SSGRoiHiDOvvKjuqOVJ6HDdfCgNntT2qsbcGG5uArMMcuNmM2/QqIu+p8mGOnWubdoe3EkttdWeiaaCSFhHcSRGJ1JzhJcgIwG3f7vXcZ3OSw4ZFBkRoASTqbq7HxLOdyTW3QFeu5lkZNJyeRMjDoyk8k4ZTuD8amrF8xxnzRT+aiofi3D1i0OinGoKFB0smo4HKbbALaRyz3TkdPHJw285cargyRqAoZQeYukdJI+pIGPdGf1anns7SJuqou09PHg6D7MWx9NXx56N8mgiGfzRvyq8Vybsxx1bWd7gK0sEyKj8rDMjRFyrac5OzsrAd4ELt1xIcd7dyyER2/wDVkc6RLKBznOM6YYjkKeu75O3u+NUKFW7URGPinEx+JIZF+cOP/sDWDgUo1be68ETJ66dQYfINH+9WW5tQkqHJPMEiuzEs7sQjBmY7k6UYegwBgCouxjaNIQMA4zET7uoDEtux9SHI9Og7lSjpUl5EIaVZ+X5HRuxvFoYUu4bhlCbzjV0aMoiSrg+9pZdx5Sr51QbjLMyKDCDl4PvGDUWCRSncZIBABODpZRnSCfu6vFmwxjbETA6GHeMx2WNc7bah3hsS674BqWtlmW3kti8RWY6pDysvq2wUfWMaMLoJGRpB61rNd47dPxNake9llWy58fe5YL7ilseEC2gTQZswGHOWVj/xDOTu2FLPrPvalP3xVY42dQjTxaVD/DPNJ/yAfMVoLNyXaaQDUgCTEL1QbpMABnHiQPNhuUryUvLJjdXddKjbMMZPekbqA5xsPMKPusapCV1ruVpTzLXdbmi7cyKBV/tb1UX4PO4H8q/Rlfn7hlqjrBGU7nLeTT5asBR6ECQ4/u1beD9rp7V+Sz/SkC6uWzD6Si5xqVmIEg6bPg/rHpWtHZvxZph/hb6t/iW32kyY4fKPxNCg+LzRr/1qknrUh2s7TLerHHHHIkKOJZZJl0A6MlUVSc7PpYscAaNic7VubimQWjxpAyZX2jA8x0L/AB2X9at5SUdWVnOMFeTNC0nVXRnYKNd02ScDHMKj89Y/Otrs72wls454YoX+uvJJGm5TSCJGWMD6pcEvhM6WK41DIrQ4VZCSQr38Rqp5jbO3MLd1P0Q7uTgBjkdOpssUQQBVUKAMAAYA+ApFt6iMnLW1kW3st2z4e2IBdvzmOT9K1RyOx2yA4Vd8bKmAPACrnXG7y1SVdEiK6nwYZHy8vjVh9kssoN5bmRnt4HjSEOdTJqTU6BjuVGVAB6YrY2Oh0pSgFKUoBSlKAUpSgFKUoBSlKAUpSgFKUoBSlKAVpca4XHdQSW0oJjkUq2Dg49D4Gt2lAc7k9msy7RcSk0+AliSQj9oaSfnWS29mIY/1q9uJh+BMQp89HeP71dAqp9q+3MVo/wBHija5uiM8lCAEHg0znaMH5ncbUBzriPBvo893w1dlGma31EnCvuu7HJCTJUfZxh5Na/VvKgYHH3kwrxSDx207dRpfBG9TVzJcXVyt3dNGGVGRI4gdKqxBIZ23c7DyAPSoviEBSTC4GtuZET0EqglkPo66jt4GT0rDSaszDSkrM+gv1mDmKfGcqffA8QSMSKPIjK56DIr2YPIyLIisoDZYY0sCMYKNuD6d4bdfCt9ClxGCV2PUHZkYbEZHRlOdxWpKWh+070f6Xy9JQOn98bdc6ds8tSnOCeXbocNWlUpxfdu8enT5GveJIqrpzIqurAE99QDhtJPvjQWGDvvsT0rFFc/VzLyhJCX7jKc4eUlgsq+9H9aJMN4FGBwQMylatxZ5bmIdEmxzjKsQGA5i5GrAZsHqNRwdzUYV2nd9DmpYpp3l0t+5qJYMcKg1pFkE6yjtId2kVgNyNR3yN3byrMBNjpdj01Qn/MSf9aknFolsjRa4bxGhEkbOSk4eRUklA9xydRYsoVgcagBsdyu6mko6HqUklBWd/ErjW7p9e0ZCgYl5kmtyh6kgEqAuS2zdNW29eEtFBNEiNkEK8xOwWY6I5GdslmAJGPDlsThRVgszaFp2vC8gjKLFbIx+sLJqYsoI1DvAd86ABvjNQ0PD+hfcDZEySAqklNZP2jqPvEdckAZJMqs1TlfqQr1VSlm6rb8GfNs7s7tH3IyFVX+8VXJ+rUjbJY94+AGAetfYiaORGij1DRICS2N2aI6nJyzEhDvgn4da3q1zKzsUiAJHvOfcT0P4m/VHzK7Z5YTm2lHg4KVWrKSUOOPUxXHUGUmVzukYG2RjdEzjbbvsds9RWLiFrqMaykFmbVoB7iLGQzNv7zZ0LqPTXsBvmWgt0hDOTvjLyN1IXJyT0AG+w2FRBBmfBBBlAyN8pCvgfJnJI8++fwV2QpW+tLVnpUqFnmm7y97Hsiu8ISMkS3syomOoEmFDDyxEur0JNdAm9lsKgfRbm5tyB018yM+pSXP8iKqdzBIJYbmB1SWDXoDpqjOsBSGGxGwwCNxk1b+A+0VWkS3vovo0rnSkgbVBIfwq/VGPgrY+NWOg1R7OLg7NxNsfqW6BvzJOPyq19lezcVhE0UTO5dzI7yNl2YhVLEgAdFGwFTVKAUpSgFKUoBSlKAUpSgFKUoBSlKAUpSgFKUoBSlKAUpSgIDt3xaW0sLi4hXVIibeIXJAMhHiEBLY/VrnfY/hnD2jxPeTQ3THVLrmVRMx/t42de+rDDDBOM4ODXYJYwylWAKsCCD0IOxBHliubxeyp1zGOIOLcE6IhChZVJJCcxy2rAOM4HSgNpuz3DhseJOD/APJj/wBq3G9nlrKo/rFyy5BBEq4ypBBBCeYFbnZv2f2VkS8cWuU5zLLhnOeuNtK/sgVpdsTbcPj58TPBO50xx2+n65vwtCQUYeb4BA8fAgfcfs3t1LFZ7oFsZ+sG+BgH3OuNvkK+L72fLobkXM4lAynMYNGSPuuoUEqehwc75FV617RcSKK0lyiyY3UQqYwfI76j8mFXXsl2nF2GjkAjuYx34wcgg9JYid2Q/mp2PgSByhoXi5mF0GLImtmIzGQMkxN00kbgHusCCCu4qNW9L3RCSlVKIMNjAY6yA0TENuA2cYI7m/eFdR9qXDIGiSVk+vd0iVwzKSuTIytpIDjQkmA2QNR86r9h2espLN728LK7yOImDNqUx/Vpy41PfbVGzgYJOryrmnTi56dDjqUYSqNJa2/YgZFJgSW4jVY3YqHDZQSIWBTwdHBQnOMYwQxrKkswGlWRgekje8B6qNpD5HK+ucbxdjD9InAwpkkKx6A31Qcjfmy4IXVhVKrknCA6sgVaX7C8U3wbUY93EzCMDwDKbcsfkw9MVpCMv8envglCE96WnW+1/Ah7GMMZRFiR0XXNIzABVXV9ZNJ4KNJGEBxjZaiLy9dTC0jhMtGXQMFCBnXAbJ1P3VkB8B1wNq3+0PCWtZQkwjWRQHblszQEMc4dtIaLUU3yuk431VYOE9nbS7sppl73EAjSYLsNLKdcK6Q2l4wVUawCCcnrsEaabs9/EQopys9+b9SCaXmIXLNHCDp2BErnOnQo95MnYAd85207E3ns/wBgy8Qe4eSEnGiCFlVYl8FY6TqfxJGw6DOMnS9m9jby3MkrJqkURzRMWYga1KEqmdOoaQdWM/WHer12j47HZxcyTLMTpjjX35GPREH8yegAJOwq9FRUFY6sNGKppxRAz+zi3caWnuiMg45o8CCPueYFeJ7OLZSzCe6BbGo80eA2+50G/wCZ86gm7ScQc6zcJGT0jSIMi+Sln7z4/F3c+QrY7GcRXiLtBxCRmuo9zbNhbdlycTRov2qnYHWW0kdBVS5sv2c4cDpPEXDDwNzHn8sVF9oeDcKSJkkvZpiw2gjmR5JD4KqKueuN9gOpIq6cd7F2N5GIprZML7hQaGTP4WXBHQbdNqqsvsskTK23EZI1ORiSGOQgejLoP55oCQ9kXFZ5rWSKfvfR5TEsudWoAA6NR3Yxk6C3jgdd6vVR3Z/g8dnbx20Q7ka4z4serO3qzEk+pqRoBSlKAUpSgFKUoBSlKAUpSgFKUoBSlKAUpSgFKUoBSlKAUpSgMc8yorOxwqgsSegAGST8q4tbXTXkz8Rl6yZECn+yhHugeTN7xPrXWu0vDDdWk9sr6DLE8erGcagRuM7jeuPfS5LUi0uLeRbhQFWOJGcSgbB4SBuu2+cY8aA3eIXqwxtK+cDwHVidlRR4knAFY73g/EbdI7qaEkY1h7XPPtSeqshzzFxgNjIODkHarH2S7GTSzJe36hBGdUFqDq0tjaWY9Gcb4A2X41eO0HFktLaW6k92JCxHnjoo9ScD50BxrjPay5uxDvDOEWRg6AxjV3V1TBmYqQusaVGST4VDWwmAieeXJWMBVmh1QBTg6e4+nHoSM9WBNbFpbvqmMmOdNCJZMfjmafKj0ACrj0qVhuJ5ZILa0SN5JITKeYxVQihfEDqS2BnbapR1nLyIRs6k1baxpcQ4w0rq8scIVgI3ktmIjGn7JynWNhsuoEj3fd0iul8J7bKLN3n3uIcIyLsZWbIjZAenMx8FIcZwua53xq0mgUyX3C8ICFMqmKVe8Qo6YbckDGPGtHS2QgwkqhjAZO8SnTRJ45Axnx6HJIatKku7eZc+7mlaXdSzLnj1/M234tJ9J5jKk0gbmys7aIeZsY0Y4JKoApCDfCR5PXOrPdSyyieOVEmBLD6FAQuT4kmQp8ckaujZFZuEwNMzLa8Ned4yBI78pSHYajrdupOc5Gx8NsVJXIvLeaGK7gjiWcPy9DlyGjAJVzgLuDtjyqsIpItTgox6839SK7McbuLNo30xIQksPMk+ywneOtVYFWHI6A6cZ3qW4fDfcTlM0PfJBBvJ1KQqNjy7WLqQfPxxuTtUPc2azRiNvdknm39GMwDD4ZzXWvZvxprqyUSfbQEwzD9aPA1ftLpb51rSej+bNaDunbhs57w26dtcUy6J4W0TJ5MOjL5qw3B8jXzxWzZtMsR0XEJ1wv4hh90+at0I9avXbfsc1w4vLRlS6VdJDfZzINxHJjcEfdcdOnwoEvFnRhA9rOt0ThbfSSXP6jjuMniXzgCqljrnZXja3tpDdKMcxe8v4WBKunyYEfKpaqx7POAS2VqY52UySSvKVT3Y+ZgmJSeoByc+bGrPQClKUApSlAKUpQClKUApSlAKUpQClKUApSlAKUpQClKUApSlAKUpQCvMeNe0oBVH9sD/ANRRPCS6t0b4GQH/APIq8VFdpeAx30Bt5S6qSrBkOHVlOVZTg7gjyoDkt73ZlbwdSmfVDrUfMNIf2a++zM7WNzJcIizaohEgdinLUMXKghG1AkjywFA3qfk9mty0ixvfB7bUGY8sLcd05CB17u5+/gGptfZ7Fqybicrn3fqx8iwjzj4YPrXPOnPPmgzkqUqneZ6b33uUPtJx+WU82di5UqEjQERRmRtCuw3xuccxyT10gZIr2Pha6WDnU7EFnGxBHu6OukL4D45ySSeh9peycb8NuLO3jCFk1J1JMiYZGdzlmOpVGpiTXMrTtLbsis80cbkDWjMAyt95SDvkHNUhTtq9WVp0cusndvk++G8Rkimflu0c0RVDIq/VyahrVHB7pyM9w7jvFSOtSHavi01+kCOkcTwyiQTRsSdlKkCNlwM58WOMDrVn9l/CBJZSzzxhheyNJocAjlABIgQdvcUN+1W7c+z+EnMc00Y/CCrgfAyKzfmSPSpunOPwPyJSo1Ifynp0foc6ihAkhjXYR5bHoqGNQT6lwfXSatnsvfF7xBB7pW2f9oq6n+Sr+VeX3s3nWYm1vAscgGszIJJFZRjMeNK4Iz3TsDnA3q09kuycdgJGEkksspUySSEZOgEKFCgBQMnYVSlDJGxahT7uGV7lhrwjxr2lUKilKUApSlAKUpQClKUApSlAKUpQClKUApSlAKUpQClKUApSlAKUpQClKUApSlAKUpQClKUArlPF/wDiZP8AEb/7GlKA6dw/7KP+4v8AoK2KUoBSlKAUpSgFKUoBSlKAUpSgFKUoBSlKAUpSgFKUoD//2Q=="/>
          <p:cNvSpPr>
            <a:spLocks noChangeAspect="1" noChangeArrowheads="1"/>
          </p:cNvSpPr>
          <p:nvPr/>
        </p:nvSpPr>
        <p:spPr bwMode="auto">
          <a:xfrm>
            <a:off x="1679576" y="-1371600"/>
            <a:ext cx="5572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F2B20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6" y="1138664"/>
            <a:ext cx="3782054" cy="302039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00" y="1138664"/>
            <a:ext cx="3782054" cy="302039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62" y="1138663"/>
            <a:ext cx="3782054" cy="3020391"/>
          </a:xfrm>
          <a:prstGeom prst="rect">
            <a:avLst/>
          </a:prstGeom>
        </p:spPr>
      </p:pic>
      <p:sp>
        <p:nvSpPr>
          <p:cNvPr id="18" name="4 CuadroTexto"/>
          <p:cNvSpPr txBox="1"/>
          <p:nvPr/>
        </p:nvSpPr>
        <p:spPr>
          <a:xfrm>
            <a:off x="307346" y="91472"/>
            <a:ext cx="11884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Examples</a:t>
            </a:r>
            <a:r>
              <a:rPr lang="de-DE" sz="3200" b="1" dirty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, </a:t>
            </a:r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Changedetection.net</a:t>
            </a:r>
            <a:r>
              <a:rPr lang="de-DE" sz="3200" b="1" dirty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: </a:t>
            </a:r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PETS2006</a:t>
            </a:r>
            <a:endParaRPr lang="en-US" sz="3000" dirty="0">
              <a:solidFill>
                <a:srgbClr val="2F2B20"/>
              </a:solidFill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1679576" y="4290073"/>
            <a:ext cx="11441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</a:t>
            </a:r>
            <a:r>
              <a:rPr lang="en-US" sz="2400" dirty="0"/>
              <a:t>) in gray scale; </a:t>
            </a:r>
            <a:r>
              <a:rPr lang="en-US" sz="2400" dirty="0" smtClean="0"/>
              <a:t>                  b</a:t>
            </a:r>
            <a:r>
              <a:rPr lang="en-US" sz="2400" dirty="0"/>
              <a:t>) projected image; </a:t>
            </a:r>
            <a:r>
              <a:rPr lang="en-US" sz="2400" dirty="0" smtClean="0"/>
              <a:t>              c</a:t>
            </a:r>
            <a:r>
              <a:rPr lang="en-US" sz="2400" dirty="0"/>
              <a:t>) final edge selector </a:t>
            </a:r>
            <a:endParaRPr lang="es-MX" sz="2400" dirty="0"/>
          </a:p>
        </p:txBody>
      </p:sp>
      <p:sp>
        <p:nvSpPr>
          <p:cNvPr id="13" name="Rectángulo 12"/>
          <p:cNvSpPr/>
          <p:nvPr/>
        </p:nvSpPr>
        <p:spPr>
          <a:xfrm>
            <a:off x="4696289" y="5099726"/>
            <a:ext cx="2799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dirty="0"/>
              <a:t>PETS2006 </a:t>
            </a:r>
            <a:r>
              <a:rPr lang="es-MX" sz="2400" dirty="0" err="1"/>
              <a:t>Frame</a:t>
            </a:r>
            <a:r>
              <a:rPr lang="es-MX" sz="2400" dirty="0"/>
              <a:t> </a:t>
            </a:r>
            <a:r>
              <a:rPr lang="es-MX" sz="2400" dirty="0" smtClean="0"/>
              <a:t>117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98969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F14D-78AF-4FF1-A09C-E030FB4F8B68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94472"/>
            <a:ext cx="12192000" cy="113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1 Marcador de número de diapositiva"/>
          <p:cNvSpPr txBox="1">
            <a:spLocks/>
          </p:cNvSpPr>
          <p:nvPr/>
        </p:nvSpPr>
        <p:spPr>
          <a:xfrm>
            <a:off x="89483" y="6402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53FF14D-78AF-4FF1-A09C-E030FB4F8B68}" type="slidenum">
              <a:rPr lang="es-MX" sz="2800">
                <a:solidFill>
                  <a:srgbClr val="FFFFFF"/>
                </a:solidFill>
              </a:rPr>
              <a:pPr algn="l"/>
              <a:t>16</a:t>
            </a:fld>
            <a:endParaRPr lang="es-MX" sz="2800" dirty="0">
              <a:solidFill>
                <a:srgbClr val="FFFFFF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2" y="1"/>
            <a:ext cx="12162638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10" descr="data:image/jpeg;base64,/9j/4AAQSkZJRgABAQAAAQABAAD/2wCEAAkGBxQSEhURExMWFhUXFxkaGRcYGR8eGRsfGBsYGhoVFxoaHSggHB4lGxcXIjEhJSsrLi4uFyAzODMsNygtLiwBCgoKDg0OGxAQGy0mHyUsNy03LCssLzc1NDUsLiwsMCwtNyw0NCwvMC0sLCwsLy80LCw3NC4sLCw0LzIsLCwrLP/AABEIAKEBOgMBIgACEQEDEQH/xAAcAAEAAgMBAQEAAAAAAAAAAAAABQYDBAcBAgj/xABHEAACAQMCAwUEBgYIBAcBAAABAgMABBESIQUTMQYiQVFhBzJxgRQjM0JSkVNigpKToRUkQ3JzorHRNLPB0xY1VGN0ssKD/8QAGgEBAQADAQEAAAAAAAAAAAAAAAMBAgQFBv/EADURAAIBAgUBBgIIBwAAAAAAAAABAgMRBBIhMUFRBRNhgcHwMnEUIlKRsdHh8SQzNEJDcqH/2gAMAwEAAhEDEQA/AO40pSgFKUoBSlKAUpSgFKUoBSlKAUpSgFavEuIxW8bTTyLHGvV3IAGdhufEnbFbVUb2wA/Qovw/S7bV8Nfj88UAX2p2RkVQJuSxC/SmjKwAn3cs2Dgn72MDIq8A1x+eIOrI4DKwIIPQg9Qasnsq4o2ibh8rFmtSvLY9WhkBMefMrhkPwFAWrtPxcWdpPdMM8qNmA8z91fm2B865BbWdw6K81/e81hqfRcOqhm3IVQcAAnAHpV99r/8A5a34efb6vhzk/wCuKq7daAuPs04y9zZ6Zm1T27tBKx6sY8aXOfxIVOfMmrZXOvZUf6xxED3eZAf2jEM/yxVg9oXHGs7J3ixzpGWGHP6SU6Q37Iy37NAavG/aHbW1wbfRNKU+1eFNaxE9Fkwc59ACR41OcB7QW16hktpllUYzj3lz0DqcMp9CB0rlPDLFYIxGpJxuzH3nY7s7HxJO9WD2Xg/TuIEe7otc/wB7TKfzxigOk0pSgFKUoBSlKAUpSgFKUoBSlKAUpSgFKUoBSlKAUpSgFKUoBSlKAUpSgFKUoDS4zxNLWCW5kzoiQu2kZOB5CuWTdouJXEn0lJxbD+yt9IdNJ3+vPVmO3u40+HjXV+J2SzwyQPukiMjfBwVP8jXGODa4w1pNtPbHluPMD3JR+qy4OfjQF/7Hdtxcv9FuUEF2ASFBzHKB1eFj18yp3Hrg4l+2XBfptlNbA4Z1yh8nUhkP7yiuXcUszIoKNoljYPFIOqOvQ/A9CPEGpab2gXtxGscFv9GkAxNNMAQGHX6OgPfHiGbAoCJ4RemaJXYaX3WRfFXQ6XU/Bgf5Vltb+WzvFvIoWnDQtDIiuqn3g8bZY42OoZ9ajbWdYtaxl7iV3LyyEjBdtizvso90d1ckeVYzfyOcCTfxW3TVj0aVwVHzC0BN9peO33EYGtnt7eCNypJ5rSSLpZWBGlApOVrIRVeNjK+/KJ/x7hv9E1rXo4If0Nr/AJj/AD0UBNcF4ld2Mk7QxQSpO4ch3ZHGEVNIIUrju/zpx3jlxxCW2EtqbdIGeRvrVdWcroj0lcHbUx3AqEXhki9IUA/9md1P5FVH86fS5I/eeSP0nQOn8SM4Hzc0BOTzKis7HCqCxPkAMk/lVu9lXDGjtGuZBpku35xXxVCAsSfuAH9o1zu6u1liaK4QrG64Lo2qPB8dQGpegOSun1NT/B+2V5ZACZTfW2O68YAuVHhlRhZR0GRg+NAXfth2tisFUFTLPJkRQJ7zkdST0VB4senrVBl47xVnFx9JjR1OVtlT6gj8EjnvsSPvbYPQVqWzSTyyX1yMTzbBf0UYPchH+reZNfXFL4QRmQjJ2CqOru2yIo8ST/1oDpnY3tIt/b84RtG6u0ckbb6XTGpQw2YbjBHn4HIqdqv9guCNZ2UUL/anMkp/9yQl3/InHyqwUApSlAKUpQClKUApSlAKUpQClKUApSlAKUpQClKUApSlAKj+PcVS0t5Lh9wg2UdWY7Kgz4sxA+dSFcs9qnF+ZMlop7sQDv6u47qn+6hz/wD0HlWJOyuQxNZUabm+Cl3UzTO0spDyOSzN4ZPgoPRR0A8ABWHlDyFavGOYYysQJZjjIIBA8SMkb+HzrfVrYAD6NcHA6l9z6n6/rUUr8nz9GlKsnOVVLXl/qYJohpbYdD/pXTO2nZ2OSzj4gsqwXEECnmt7jppBMM3iyk9PEE7VzDiUcDr3I7mJhuDqDKcfddTN3lPyNWLiXFbi+SL6YscNtAgfRG2UmYDKysDuqKOiHO/XNUgrcnr4Cl3al9dS22e25WLK1QxoSi5KKTkDO4HWs30KP9Gn7o/2pYfZx/3F/wBBWS0MIXEkEzPlssH2OWJGPrhtjHgKkld7ni04OrUknUy26sx/Qo/0afuj/atvgUCrcqFULmKToMdGh8qxTzQAdy0mLeTSYHxJExP8qsvYDgnD7i45cq3Ek3LZ9L9y30qyBlVFmdm3dM6yc4zgdK3jHXc9DCYbJWUu9UvC/h8yJ7SBXMI7rDMmRsRnC9fWtCwt1WeEqqg6zuAB/ZybVd/ajwe3gNq0MEURPMUlEVcgBSAdI3FUy1+2g/xD/wAuSkvjGIk1joK+mhKdpVBiUEZBkTIPTxqBNlH+AD1UYI9QRuD61O8UtFeKeZt2imt44/JQ6l3YD8TagM+SjzOYmsVHqR7WnKNWOV209WbvDYhKpKnlTrs+kdxiekjR7Ahuu2DkEZ2rTvGeNjCv1bNkuEOYyhyNaeKOTt4dWPewDXiStG4lQZK7Fc41qeqZPQ+IPmB4E18gsSXc5djlvL0UegGw+HrWc+niVl2p/DXXx7fr75MQso/0afuir17I+z0c6reyyLKYWeOGFfdhKkgu4PWQjGPAAjHXamit/sreS2nLvLNVkJBjuIC2lZMM2GyQQsikjfG4J+eKZjsecpSnd9PU1+LoDc3BIyfpE+59JXH+lanKHkK+hcNIXkkADtJKzBfdDGRywXPhnNeW5iGrmwyu2okMrbacLgAc1cePhWN3uceV1cROLqZdXu/E85Q8seo2I9QRuD612nsHx83dsNZ+uiOiT1IGVk/aXB22B1DwrlnZG6soxMt5ayuDLqhJOXCEDKNiXGA2cdTg71dOzvaXhkMumC3lhaUohcjbqQgY8wkDU5/ereOnJ6WDgqM3eqpJ8X/U6HSlKoesKUpQClKUApSlAKUpQClKUApSlAKUpQClKUBjnmCKzscKoJJ8gBkn8q/PtxdtM7zvnVK7OQeo1nIT9kYX4KK697Sbvl8PlXxl0xfKQgP/AJNdcdYZ9PWpVHweH2xV+Gn5+i9TbtuFzyKHjt5nRhlWWJyCPMEDcetZP6Duv/S3H8J/9qkLLtneRRpEkiBI1VFHKXYKAAPyArN/48v/ANKn8Ja1tA5cmA+1L35FYvlaN+TJFKshUkI0TgkY6r3dx8K3bubuohB0xLHqXbLykLy4t/IlTj8RTyNfHFuKXE8/0qSbMixlF7i6QudRwuNiT1PpWXg8RdkLHOheYx/FLKCc9fBS2366+Vbwtwep2dGglLuW3te/mRlojqiqYpchQD9W/UDf7tfbORjKSDJCjMb7liAo93qSQB8ay23E52RWMvVQfcTxGfKvZrmV1KtJqUjBBRMH/LWloHmzhgczvKXvyE8Lo2iSOSNsZw6MpIJIyNQGdwasnsw/8zX/AOLP/wAy2qstNK+nmzPMUUIpkwWCgk6dWMtuTuxJ9az8IlkW5XlStETDKGdcatOqElVJ90kgd7GQAcYzkI2zaGuDVNYyPdtuPj/qy8e1+ZdVqmoagZSVyMgaV3I64qhWv20H+If+XJXl+0RePlKTnmFpeus4XrIx1SH9bcetYXm0PE+pVw/V/dHccb4I862l8Z1Yn+vh5epOcRuUWG5iZgHe4tnRSd2UJpLL54YEHHTbzFQksoUFmOAOpPQVt8TvWkjTKIRzFxIjhl8euQCPlmtbmBWRmGoCWIlQM5AlQlQD1yNsVipua9pwU8TCL5sv+nteO4AJJwAMk+QHjWW9jVJXVEkSIkmESYDaNu6QCfdJwM76dOd80srTnMc/Zx7nyZ8ZVPgNmPrpHnWuV3scMcFN4juX9/h1MaNnBHQ4P5198CudAR8EDOiUHyLHlzD88E+ROfcrXsvs0/ur/oK3YYByYJCO6wMUg81dmCk/Bzj4StW1Pdnf2OrTmvfJqRfe/wASX/mvW7acNmlGqKCV1yRqSNiMjqMgYqNsVITBJJDSAk9Th2GT6mrBwftPdWsfKhkUJqLYKAnLdd610vqcLVF4iffNpXe3zNf+grr/ANLcfwn/ANq8fs/dEEG1uMEY+yfx+VS//j2+/Sp/DH+9P/Ht9+lT+GP96z9QsoYBf3S9+R1Ps5cSyWsLzqVlMa8wEEHUBhjg7gEgkehFSNU32d9pJbsTJOys8ZQgqunuuCACP7yNv61cqsndH0VOpGpFSjsxSlKybilKUApSlAKUpQClKUApSlAKUpQClKUBX+2XZxr6OONZhFok17prB7rLjAZfxZ+Vc47ZdjZLC2Nzz1kAdAQIWAUMwBkYiU4CjfpXZ68ZQQQRkHYg9D6GsOKZCphqVR3nG7OARcHkYBluImUjIIiJBHmCJd6+/wCg5v00f8Jv+7XROJezKAsXtJZLNjuVjw0JPnyXBUfs4qudo+yt7ZW010b2GVYkLlWt9JOPDKydflWMiJ/QcP8AYRVL3hkqFF5sZ5jFfsm27jsWP1n6uP2hUv2fixCD+Mls+Y91T+4q1h4nP34z5QzP8xyh/wDo1IcOj0xRr5RoPyUVlJLYtSoU6V8itcjeA9k7ieYWsc0QEcYZ3aJu6CSqDSJO8zFX8gAh9BWbj/Y28tDqdkeD9NHEzaf8SMSalH6w1DzxV49mUYL3smN+bFHn0SJXA/OZvzq9VjIiTwWHbu4I/PMti4QSCeJw2AmmMnWT0Cnm46AnPQAE+FYl4TMSGkMT4UgxqWUNqKnSzHORlRtgA+O1TvHFT+lbxI1CJGU7q7LrljjLyYGwJxg/M+JrQsWkndjzDHGFRl0hSTrL4LF1b7qA4GPfx4VzyzOeWHBzdwo1rUYpNc/M12tOZh2mEcqAl1kHcRSB7qhwNIx9pk536dBOcG7E3MtuL1Z0UoZWSM27kuE5iKQecDh17w2+8OvjptayFWlde5DMFW4UDuSBUcMVbOn31GrdSQQcdDfOH+0BRA3PUfSk2Ea7CbPSSPOdK/iznRvnI0lqRlraasy8VCU81WNprn8jnnFLeGRBKpRJNQ7wUliy5zEyKQzMN9juMZ2qPh4dctguYlAZWxhsnSwYZwxC5wPPGanb15p3uLzQskiKOdLjEcS7YjB6nSp1aPeI3YjINa3EYJYgrrNqJdVKsqhDq7oAwNQ7xXfUcZ8a0k5z1gvvJVKcq8lOMVps36GadBcoY2HLkTDA+9pO+HU7alPeUg42JBxkGtzgXDZJ1ENlHrQZVp3OIQfvHUN5XySSE2z1K1BcRlVhby47jSxCRT4xs6tJE3odABHxFfoGOMKAqgAAYAAwAB4AeFUpTzRu9zqoTzxzNa7fccR4/wBirix5AM8Ukbty9YiYFWCkqGXmnZghGrPXAxvX3Hw/FtyC2ToK6gMbnJBAycYJ8/Cuie0uLNg7eKSQOP2Joyf8uR86pfjVEkjanQp023BWuVDh9lI5AEiKHQyjMZJ7zEspxIOhcb+tb/8AQc36aP8AhN/3acMGJY/T6VH8uYCP5Riprs3wa74gJ3iuYYEineHBhLt3Ap1ElwNw48KxlROWCoSbbiiF/oOb9NH/AAm/7tbXY3s4/EHuVW4QLAyKJFhZkcspLKDzAMqdiAT1B8audr7MFf8A427muF8YlAhiPowj7zfvVebGyjhjWKJFjjUYVFACj4AUyI1+g4f7CKx2O7HPYyvK1wJA6BdIjKdDkEku2cb/AJmrdSlZSsdEIRhHLFWQpSlZNxSlKAUpSgFKUoBSlKAUpSgFKUoBSlKAUpVS9qV9NBw6SSGRoiHiDOvvKjuqOVJ6HDdfCgNntT2qsbcGG5uArMMcuNmM2/QqIu+p8mGOnWubdoe3EkttdWeiaaCSFhHcSRGJ1JzhJcgIwG3f7vXcZ3OSw4ZFBkRoASTqbq7HxLOdyTW3QFeu5lkZNJyeRMjDoyk8k4ZTuD8amrF8xxnzRT+aiofi3D1i0OinGoKFB0smo4HKbbALaRyz3TkdPHJw285cargyRqAoZQeYukdJI+pIGPdGf1anns7SJuqou09PHg6D7MWx9NXx56N8mgiGfzRvyq8Vybsxx1bWd7gK0sEyKj8rDMjRFyrac5OzsrAd4ELt1xIcd7dyyER2/wDVkc6RLKBznOM6YYjkKeu75O3u+NUKFW7URGPinEx+JIZF+cOP/sDWDgUo1be68ETJ66dQYfINH+9WW5tQkqHJPMEiuzEs7sQjBmY7k6UYegwBgCouxjaNIQMA4zET7uoDEtux9SHI9Og7lSjpUl5EIaVZ+X5HRuxvFoYUu4bhlCbzjV0aMoiSrg+9pZdx5Sr51QbjLMyKDCDl4PvGDUWCRSncZIBABODpZRnSCfu6vFmwxjbETA6GHeMx2WNc7bah3hsS674BqWtlmW3kti8RWY6pDysvq2wUfWMaMLoJGRpB61rNd47dPxNake9llWy58fe5YL7ilseEC2gTQZswGHOWVj/xDOTu2FLPrPvalP3xVY42dQjTxaVD/DPNJ/yAfMVoLNyXaaQDUgCTEL1QbpMABnHiQPNhuUryUvLJjdXddKjbMMZPekbqA5xsPMKPusapCV1ruVpTzLXdbmi7cyKBV/tb1UX4PO4H8q/Rlfn7hlqjrBGU7nLeTT5asBR6ECQ4/u1beD9rp7V+Sz/SkC6uWzD6Si5xqVmIEg6bPg/rHpWtHZvxZph/hb6t/iW32kyY4fKPxNCg+LzRr/1qknrUh2s7TLerHHHHIkKOJZZJl0A6MlUVSc7PpYscAaNic7VubimQWjxpAyZX2jA8x0L/AB2X9at5SUdWVnOMFeTNC0nVXRnYKNd02ScDHMKj89Y/Otrs72wls454YoX+uvJJGm5TSCJGWMD6pcEvhM6WK41DIrQ4VZCSQr38Rqp5jbO3MLd1P0Q7uTgBjkdOpssUQQBVUKAMAAYA+ApFt6iMnLW1kW3st2z4e2IBdvzmOT9K1RyOx2yA4Vd8bKmAPACrnXG7y1SVdEiK6nwYZHy8vjVh9kssoN5bmRnt4HjSEOdTJqTU6BjuVGVAB6YrY2Oh0pSgFKUoBSlKAUpSgFKUoBSlKAUpSgFKUoBSlKAVpca4XHdQSW0oJjkUq2Dg49D4Gt2lAc7k9msy7RcSk0+AliSQj9oaSfnWS29mIY/1q9uJh+BMQp89HeP71dAqp9q+3MVo/wBHija5uiM8lCAEHg0znaMH5ncbUBzriPBvo893w1dlGma31EnCvuu7HJCTJUfZxh5Na/VvKgYHH3kwrxSDx207dRpfBG9TVzJcXVyt3dNGGVGRI4gdKqxBIZ23c7DyAPSoviEBSTC4GtuZET0EqglkPo66jt4GT0rDSaszDSkrM+gv1mDmKfGcqffA8QSMSKPIjK56DIr2YPIyLIisoDZYY0sCMYKNuD6d4bdfCt9ClxGCV2PUHZkYbEZHRlOdxWpKWh+070f6Xy9JQOn98bdc6ds8tSnOCeXbocNWlUpxfdu8enT5GveJIqrpzIqurAE99QDhtJPvjQWGDvvsT0rFFc/VzLyhJCX7jKc4eUlgsq+9H9aJMN4FGBwQMylatxZ5bmIdEmxzjKsQGA5i5GrAZsHqNRwdzUYV2nd9DmpYpp3l0t+5qJYMcKg1pFkE6yjtId2kVgNyNR3yN3byrMBNjpdj01Qn/MSf9aknFolsjRa4bxGhEkbOSk4eRUklA9xydRYsoVgcagBsdyu6mko6HqUklBWd/ErjW7p9e0ZCgYl5kmtyh6kgEqAuS2zdNW29eEtFBNEiNkEK8xOwWY6I5GdslmAJGPDlsThRVgszaFp2vC8gjKLFbIx+sLJqYsoI1DvAd86ABvjNQ0PD+hfcDZEySAqklNZP2jqPvEdckAZJMqs1TlfqQr1VSlm6rb8GfNs7s7tH3IyFVX+8VXJ+rUjbJY94+AGAetfYiaORGij1DRICS2N2aI6nJyzEhDvgn4da3q1zKzsUiAJHvOfcT0P4m/VHzK7Z5YTm2lHg4KVWrKSUOOPUxXHUGUmVzukYG2RjdEzjbbvsds9RWLiFrqMaykFmbVoB7iLGQzNv7zZ0LqPTXsBvmWgt0hDOTvjLyN1IXJyT0AG+w2FRBBmfBBBlAyN8pCvgfJnJI8++fwV2QpW+tLVnpUqFnmm7y97Hsiu8ISMkS3syomOoEmFDDyxEur0JNdAm9lsKgfRbm5tyB018yM+pSXP8iKqdzBIJYbmB1SWDXoDpqjOsBSGGxGwwCNxk1b+A+0VWkS3vovo0rnSkgbVBIfwq/VGPgrY+NWOg1R7OLg7NxNsfqW6BvzJOPyq19lezcVhE0UTO5dzI7yNl2YhVLEgAdFGwFTVKAUpSgFKUoBSlKAUpSgFKUoBSlKAUpSgFKUoBSlKAUpSgIDt3xaW0sLi4hXVIibeIXJAMhHiEBLY/VrnfY/hnD2jxPeTQ3THVLrmVRMx/t42de+rDDDBOM4ODXYJYwylWAKsCCD0IOxBHliubxeyp1zGOIOLcE6IhChZVJJCcxy2rAOM4HSgNpuz3DhseJOD/APJj/wBq3G9nlrKo/rFyy5BBEq4ypBBBCeYFbnZv2f2VkS8cWuU5zLLhnOeuNtK/sgVpdsTbcPj58TPBO50xx2+n65vwtCQUYeb4BA8fAgfcfs3t1LFZ7oFsZ+sG+BgH3OuNvkK+L72fLobkXM4lAynMYNGSPuuoUEqehwc75FV617RcSKK0lyiyY3UQqYwfI76j8mFXXsl2nF2GjkAjuYx34wcgg9JYid2Q/mp2PgSByhoXi5mF0GLImtmIzGQMkxN00kbgHusCCCu4qNW9L3RCSlVKIMNjAY6yA0TENuA2cYI7m/eFdR9qXDIGiSVk+vd0iVwzKSuTIytpIDjQkmA2QNR86r9h2espLN728LK7yOImDNqUx/Vpy41PfbVGzgYJOryrmnTi56dDjqUYSqNJa2/YgZFJgSW4jVY3YqHDZQSIWBTwdHBQnOMYwQxrKkswGlWRgekje8B6qNpD5HK+ucbxdjD9InAwpkkKx6A31Qcjfmy4IXVhVKrknCA6sgVaX7C8U3wbUY93EzCMDwDKbcsfkw9MVpCMv8envglCE96WnW+1/Ah7GMMZRFiR0XXNIzABVXV9ZNJ4KNJGEBxjZaiLy9dTC0jhMtGXQMFCBnXAbJ1P3VkB8B1wNq3+0PCWtZQkwjWRQHblszQEMc4dtIaLUU3yuk431VYOE9nbS7sppl73EAjSYLsNLKdcK6Q2l4wVUawCCcnrsEaabs9/EQopys9+b9SCaXmIXLNHCDp2BErnOnQo95MnYAd85207E3ns/wBgy8Qe4eSEnGiCFlVYl8FY6TqfxJGw6DOMnS9m9jby3MkrJqkURzRMWYga1KEqmdOoaQdWM/WHer12j47HZxcyTLMTpjjX35GPREH8yegAJOwq9FRUFY6sNGKppxRAz+zi3caWnuiMg45o8CCPueYFeJ7OLZSzCe6BbGo80eA2+50G/wCZ86gm7ScQc6zcJGT0jSIMi+Sln7z4/F3c+QrY7GcRXiLtBxCRmuo9zbNhbdlycTRov2qnYHWW0kdBVS5sv2c4cDpPEXDDwNzHn8sVF9oeDcKSJkkvZpiw2gjmR5JD4KqKueuN9gOpIq6cd7F2N5GIprZML7hQaGTP4WXBHQbdNqqsvsskTK23EZI1ORiSGOQgejLoP55oCQ9kXFZ5rWSKfvfR5TEsudWoAA6NR3Yxk6C3jgdd6vVR3Z/g8dnbx20Q7ka4z4serO3qzEk+pqRoBSlKAUpSgFKUoBSlKAUpSgFKUoBSlKAUpSgFKUoBSlKAUpSgMc8yorOxwqgsSegAGST8q4tbXTXkz8Rl6yZECn+yhHugeTN7xPrXWu0vDDdWk9sr6DLE8erGcagRuM7jeuPfS5LUi0uLeRbhQFWOJGcSgbB4SBuu2+cY8aA3eIXqwxtK+cDwHVidlRR4knAFY73g/EbdI7qaEkY1h7XPPtSeqshzzFxgNjIODkHarH2S7GTSzJe36hBGdUFqDq0tjaWY9Gcb4A2X41eO0HFktLaW6k92JCxHnjoo9ScD50BxrjPay5uxDvDOEWRg6AxjV3V1TBmYqQusaVGST4VDWwmAieeXJWMBVmh1QBTg6e4+nHoSM9WBNbFpbvqmMmOdNCJZMfjmafKj0ACrj0qVhuJ5ZILa0SN5JITKeYxVQihfEDqS2BnbapR1nLyIRs6k1baxpcQ4w0rq8scIVgI3ktmIjGn7JynWNhsuoEj3fd0iul8J7bKLN3n3uIcIyLsZWbIjZAenMx8FIcZwua53xq0mgUyX3C8ICFMqmKVe8Qo6YbckDGPGtHS2QgwkqhjAZO8SnTRJ45Axnx6HJIatKku7eZc+7mlaXdSzLnj1/M234tJ9J5jKk0gbmys7aIeZsY0Y4JKoApCDfCR5PXOrPdSyyieOVEmBLD6FAQuT4kmQp8ckaujZFZuEwNMzLa8Ned4yBI78pSHYajrdupOc5Gx8NsVJXIvLeaGK7gjiWcPy9DlyGjAJVzgLuDtjyqsIpItTgox6839SK7McbuLNo30xIQksPMk+ywneOtVYFWHI6A6cZ3qW4fDfcTlM0PfJBBvJ1KQqNjy7WLqQfPxxuTtUPc2azRiNvdknm39GMwDD4ZzXWvZvxprqyUSfbQEwzD9aPA1ftLpb51rSej+bNaDunbhs57w26dtcUy6J4W0TJ5MOjL5qw3B8jXzxWzZtMsR0XEJ1wv4hh90+at0I9avXbfsc1w4vLRlS6VdJDfZzINxHJjcEfdcdOnwoEvFnRhA9rOt0ThbfSSXP6jjuMniXzgCqljrnZXja3tpDdKMcxe8v4WBKunyYEfKpaqx7POAS2VqY52UySSvKVT3Y+ZgmJSeoByc+bGrPQClKUApSlAKUpQClKUApSlAKUpQClKUApSlAKUpQClKUApSlAKUpQCvMeNe0oBVH9sD/ANRRPCS6t0b4GQH/APIq8VFdpeAx30Bt5S6qSrBkOHVlOVZTg7gjyoDkt73ZlbwdSmfVDrUfMNIf2a++zM7WNzJcIizaohEgdinLUMXKghG1AkjywFA3qfk9mty0ixvfB7bUGY8sLcd05CB17u5+/gGptfZ7Fqybicrn3fqx8iwjzj4YPrXPOnPPmgzkqUqneZ6b33uUPtJx+WU82di5UqEjQERRmRtCuw3xuccxyT10gZIr2Pha6WDnU7EFnGxBHu6OukL4D45ySSeh9peycb8NuLO3jCFk1J1JMiYZGdzlmOpVGpiTXMrTtLbsis80cbkDWjMAyt95SDvkHNUhTtq9WVp0cusndvk++G8Rkimflu0c0RVDIq/VyahrVHB7pyM9w7jvFSOtSHavi01+kCOkcTwyiQTRsSdlKkCNlwM58WOMDrVn9l/CBJZSzzxhheyNJocAjlABIgQdvcUN+1W7c+z+EnMc00Y/CCrgfAyKzfmSPSpunOPwPyJSo1Ifynp0foc6ihAkhjXYR5bHoqGNQT6lwfXSatnsvfF7xBB7pW2f9oq6n+Sr+VeX3s3nWYm1vAscgGszIJJFZRjMeNK4Iz3TsDnA3q09kuycdgJGEkksspUySSEZOgEKFCgBQMnYVSlDJGxahT7uGV7lhrwjxr2lUKilKUApSlAKUpQClKUApSlAKUpQClKUApSlAKUpQClKUApSlAKUpQClKUApSlAKUpQClKUArlPF/wDiZP8AEb/7GlKA6dw/7KP+4v8AoK2KUoBSlKAUpSgFKUoBSlKAUpSgFKUoBSlKAUpSgFKUoD//2Q=="/>
          <p:cNvSpPr>
            <a:spLocks noChangeAspect="1" noChangeArrowheads="1"/>
          </p:cNvSpPr>
          <p:nvPr/>
        </p:nvSpPr>
        <p:spPr bwMode="auto">
          <a:xfrm>
            <a:off x="1679576" y="-1371600"/>
            <a:ext cx="5572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F2B2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08" y="1143000"/>
            <a:ext cx="3785042" cy="301752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1143000"/>
            <a:ext cx="3778459" cy="30175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296" y="1143000"/>
            <a:ext cx="3778460" cy="3017520"/>
          </a:xfrm>
          <a:prstGeom prst="rect">
            <a:avLst/>
          </a:prstGeom>
        </p:spPr>
      </p:pic>
      <p:sp>
        <p:nvSpPr>
          <p:cNvPr id="12" name="4 CuadroTexto"/>
          <p:cNvSpPr txBox="1"/>
          <p:nvPr/>
        </p:nvSpPr>
        <p:spPr>
          <a:xfrm>
            <a:off x="307346" y="91472"/>
            <a:ext cx="11884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Examples</a:t>
            </a:r>
            <a:r>
              <a:rPr lang="de-DE" sz="3200" b="1" dirty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, </a:t>
            </a:r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Changedetection.net</a:t>
            </a:r>
            <a:r>
              <a:rPr lang="de-DE" sz="3200" b="1" dirty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: </a:t>
            </a:r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PETS2006</a:t>
            </a:r>
            <a:endParaRPr lang="en-US" sz="3000" dirty="0">
              <a:solidFill>
                <a:srgbClr val="2F2B20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679576" y="4290073"/>
            <a:ext cx="11441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</a:t>
            </a:r>
            <a:r>
              <a:rPr lang="en-US" sz="2400" dirty="0"/>
              <a:t>) in gray scale; </a:t>
            </a:r>
            <a:r>
              <a:rPr lang="en-US" sz="2400" dirty="0" smtClean="0"/>
              <a:t>                  b</a:t>
            </a:r>
            <a:r>
              <a:rPr lang="en-US" sz="2400" dirty="0"/>
              <a:t>) projected image; </a:t>
            </a:r>
            <a:r>
              <a:rPr lang="en-US" sz="2400" dirty="0" smtClean="0"/>
              <a:t>              c</a:t>
            </a:r>
            <a:r>
              <a:rPr lang="en-US" sz="2400" dirty="0"/>
              <a:t>) final edge selector </a:t>
            </a:r>
            <a:endParaRPr lang="es-MX" sz="2400" dirty="0"/>
          </a:p>
        </p:txBody>
      </p:sp>
      <p:sp>
        <p:nvSpPr>
          <p:cNvPr id="14" name="Rectángulo 13"/>
          <p:cNvSpPr/>
          <p:nvPr/>
        </p:nvSpPr>
        <p:spPr>
          <a:xfrm>
            <a:off x="4696289" y="5099726"/>
            <a:ext cx="2799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dirty="0"/>
              <a:t>PETS2006 </a:t>
            </a:r>
            <a:r>
              <a:rPr lang="es-MX" sz="2400" dirty="0" err="1"/>
              <a:t>Frame</a:t>
            </a:r>
            <a:r>
              <a:rPr lang="es-MX" sz="2400" dirty="0"/>
              <a:t> </a:t>
            </a:r>
            <a:r>
              <a:rPr lang="es-MX" sz="2400" dirty="0" smtClean="0"/>
              <a:t>195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61825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F14D-78AF-4FF1-A09C-E030FB4F8B68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94472"/>
            <a:ext cx="12192000" cy="113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1 Marcador de número de diapositiva"/>
          <p:cNvSpPr txBox="1">
            <a:spLocks/>
          </p:cNvSpPr>
          <p:nvPr/>
        </p:nvSpPr>
        <p:spPr>
          <a:xfrm>
            <a:off x="89483" y="6402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53FF14D-78AF-4FF1-A09C-E030FB4F8B68}" type="slidenum">
              <a:rPr lang="es-MX" sz="2800">
                <a:solidFill>
                  <a:srgbClr val="FFFFFF"/>
                </a:solidFill>
              </a:rPr>
              <a:pPr algn="l"/>
              <a:t>17</a:t>
            </a:fld>
            <a:endParaRPr lang="es-MX" sz="2800" dirty="0">
              <a:solidFill>
                <a:srgbClr val="FFFFFF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2" y="1"/>
            <a:ext cx="12162638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10" descr="data:image/jpeg;base64,/9j/4AAQSkZJRgABAQAAAQABAAD/2wCEAAkGBxQSEhURExMWFhUXFxkaGRcYGR8eGRsfGBsYGhoVFxoaHSggHB4lGxcXIjEhJSsrLi4uFyAzODMsNygtLiwBCgoKDg0OGxAQGy0mHyUsNy03LCssLzc1NDUsLiwsMCwtNyw0NCwvMC0sLCwsLy80LCw3NC4sLCw0LzIsLCwrLP/AABEIAKEBOgMBIgACEQEDEQH/xAAcAAEAAgMBAQEAAAAAAAAAAAAABQYDBAcBAgj/xABHEAACAQMCAwUEBgYIBAcBAAABAgMABBESIQUTMQYiQVFhBzJxgRQjM0JSkVNigpKToRUkQ3JzorHRNLPB0xY1VGN0ssKD/8QAGgEBAQADAQEAAAAAAAAAAAAAAAMBAgQFBv/EADURAAIBAgUBBgIIBwAAAAAAAAABAgMRBBIhMUFRBRNhgcHwMnEUIlKRsdHh8SQzNEJDcqH/2gAMAwEAAhEDEQA/AO40pSgFKUoBSlKAUpSgFKUoBSlKAUpSgFavEuIxW8bTTyLHGvV3IAGdhufEnbFbVUb2wA/Qovw/S7bV8Nfj88UAX2p2RkVQJuSxC/SmjKwAn3cs2Dgn72MDIq8A1x+eIOrI4DKwIIPQg9Qasnsq4o2ibh8rFmtSvLY9WhkBMefMrhkPwFAWrtPxcWdpPdMM8qNmA8z91fm2B865BbWdw6K81/e81hqfRcOqhm3IVQcAAnAHpV99r/8A5a34efb6vhzk/wCuKq7daAuPs04y9zZ6Zm1T27tBKx6sY8aXOfxIVOfMmrZXOvZUf6xxED3eZAf2jEM/yxVg9oXHGs7J3ixzpGWGHP6SU6Q37Iy37NAavG/aHbW1wbfRNKU+1eFNaxE9Fkwc59ACR41OcB7QW16hktpllUYzj3lz0DqcMp9CB0rlPDLFYIxGpJxuzH3nY7s7HxJO9WD2Xg/TuIEe7otc/wB7TKfzxigOk0pSgFKUoBSlKAUpSgFKUoBSlKAUpSgFKUoBSlKAUpSgFKUoBSlKAUpSgFKUoDS4zxNLWCW5kzoiQu2kZOB5CuWTdouJXEn0lJxbD+yt9IdNJ3+vPVmO3u40+HjXV+J2SzwyQPukiMjfBwVP8jXGODa4w1pNtPbHluPMD3JR+qy4OfjQF/7Hdtxcv9FuUEF2ASFBzHKB1eFj18yp3Hrg4l+2XBfptlNbA4Z1yh8nUhkP7yiuXcUszIoKNoljYPFIOqOvQ/A9CPEGpab2gXtxGscFv9GkAxNNMAQGHX6OgPfHiGbAoCJ4RemaJXYaX3WRfFXQ6XU/Bgf5Vltb+WzvFvIoWnDQtDIiuqn3g8bZY42OoZ9ajbWdYtaxl7iV3LyyEjBdtizvso90d1ckeVYzfyOcCTfxW3TVj0aVwVHzC0BN9peO33EYGtnt7eCNypJ5rSSLpZWBGlApOVrIRVeNjK+/KJ/x7hv9E1rXo4If0Nr/AJj/AD0UBNcF4ld2Mk7QxQSpO4ch3ZHGEVNIIUrju/zpx3jlxxCW2EtqbdIGeRvrVdWcroj0lcHbUx3AqEXhki9IUA/9md1P5FVH86fS5I/eeSP0nQOn8SM4Hzc0BOTzKis7HCqCxPkAMk/lVu9lXDGjtGuZBpku35xXxVCAsSfuAH9o1zu6u1liaK4QrG64Lo2qPB8dQGpegOSun1NT/B+2V5ZACZTfW2O68YAuVHhlRhZR0GRg+NAXfth2tisFUFTLPJkRQJ7zkdST0VB4senrVBl47xVnFx9JjR1OVtlT6gj8EjnvsSPvbYPQVqWzSTyyX1yMTzbBf0UYPchH+reZNfXFL4QRmQjJ2CqOru2yIo8ST/1oDpnY3tIt/b84RtG6u0ckbb6XTGpQw2YbjBHn4HIqdqv9guCNZ2UUL/anMkp/9yQl3/InHyqwUApSlAKUpQClKUApSlAKUpQClKUApSlAKUpQClKUApSlAKj+PcVS0t5Lh9wg2UdWY7Kgz4sxA+dSFcs9qnF+ZMlop7sQDv6u47qn+6hz/wD0HlWJOyuQxNZUabm+Cl3UzTO0spDyOSzN4ZPgoPRR0A8ABWHlDyFavGOYYysQJZjjIIBA8SMkb+HzrfVrYAD6NcHA6l9z6n6/rUUr8nz9GlKsnOVVLXl/qYJohpbYdD/pXTO2nZ2OSzj4gsqwXEECnmt7jppBMM3iyk9PEE7VzDiUcDr3I7mJhuDqDKcfddTN3lPyNWLiXFbi+SL6YscNtAgfRG2UmYDKysDuqKOiHO/XNUgrcnr4Cl3al9dS22e25WLK1QxoSi5KKTkDO4HWs30KP9Gn7o/2pYfZx/3F/wBBWS0MIXEkEzPlssH2OWJGPrhtjHgKkld7ni04OrUknUy26sx/Qo/0afuj/atvgUCrcqFULmKToMdGh8qxTzQAdy0mLeTSYHxJExP8qsvYDgnD7i45cq3Ek3LZ9L9y30qyBlVFmdm3dM6yc4zgdK3jHXc9DCYbJWUu9UvC/h8yJ7SBXMI7rDMmRsRnC9fWtCwt1WeEqqg6zuAB/ZybVd/ajwe3gNq0MEURPMUlEVcgBSAdI3FUy1+2g/xD/wAuSkvjGIk1joK+mhKdpVBiUEZBkTIPTxqBNlH+AD1UYI9QRuD61O8UtFeKeZt2imt44/JQ6l3YD8TagM+SjzOYmsVHqR7WnKNWOV209WbvDYhKpKnlTrs+kdxiekjR7Ahuu2DkEZ2rTvGeNjCv1bNkuEOYyhyNaeKOTt4dWPewDXiStG4lQZK7Fc41qeqZPQ+IPmB4E18gsSXc5djlvL0UegGw+HrWc+niVl2p/DXXx7fr75MQso/0afuir17I+z0c6reyyLKYWeOGFfdhKkgu4PWQjGPAAjHXamit/sreS2nLvLNVkJBjuIC2lZMM2GyQQsikjfG4J+eKZjsecpSnd9PU1+LoDc3BIyfpE+59JXH+lanKHkK+hcNIXkkADtJKzBfdDGRywXPhnNeW5iGrmwyu2okMrbacLgAc1cePhWN3uceV1cROLqZdXu/E85Q8seo2I9QRuD612nsHx83dsNZ+uiOiT1IGVk/aXB22B1DwrlnZG6soxMt5ayuDLqhJOXCEDKNiXGA2cdTg71dOzvaXhkMumC3lhaUohcjbqQgY8wkDU5/ereOnJ6WDgqM3eqpJ8X/U6HSlKoesKUpQClKUApSlAKUpQClKUApSlAKUpQClKUBjnmCKzscKoJJ8gBkn8q/PtxdtM7zvnVK7OQeo1nIT9kYX4KK697Sbvl8PlXxl0xfKQgP/AJNdcdYZ9PWpVHweH2xV+Gn5+i9TbtuFzyKHjt5nRhlWWJyCPMEDcetZP6Duv/S3H8J/9qkLLtneRRpEkiBI1VFHKXYKAAPyArN/48v/ANKn8Ja1tA5cmA+1L35FYvlaN+TJFKshUkI0TgkY6r3dx8K3bubuohB0xLHqXbLykLy4t/IlTj8RTyNfHFuKXE8/0qSbMixlF7i6QudRwuNiT1PpWXg8RdkLHOheYx/FLKCc9fBS2366+Vbwtwep2dGglLuW3te/mRlojqiqYpchQD9W/UDf7tfbORjKSDJCjMb7liAo93qSQB8ay23E52RWMvVQfcTxGfKvZrmV1KtJqUjBBRMH/LWloHmzhgczvKXvyE8Lo2iSOSNsZw6MpIJIyNQGdwasnsw/8zX/AOLP/wAy2qstNK+nmzPMUUIpkwWCgk6dWMtuTuxJ9az8IlkW5XlStETDKGdcatOqElVJ90kgd7GQAcYzkI2zaGuDVNYyPdtuPj/qy8e1+ZdVqmoagZSVyMgaV3I64qhWv20H+If+XJXl+0RePlKTnmFpeus4XrIx1SH9bcetYXm0PE+pVw/V/dHccb4I862l8Z1Yn+vh5epOcRuUWG5iZgHe4tnRSd2UJpLL54YEHHTbzFQksoUFmOAOpPQVt8TvWkjTKIRzFxIjhl8euQCPlmtbmBWRmGoCWIlQM5AlQlQD1yNsVipua9pwU8TCL5sv+nteO4AJJwAMk+QHjWW9jVJXVEkSIkmESYDaNu6QCfdJwM76dOd80srTnMc/Zx7nyZ8ZVPgNmPrpHnWuV3scMcFN4juX9/h1MaNnBHQ4P5198CudAR8EDOiUHyLHlzD88E+ROfcrXsvs0/ur/oK3YYByYJCO6wMUg81dmCk/Bzj4StW1Pdnf2OrTmvfJqRfe/wASX/mvW7acNmlGqKCV1yRqSNiMjqMgYqNsVITBJJDSAk9Th2GT6mrBwftPdWsfKhkUJqLYKAnLdd610vqcLVF4iffNpXe3zNf+grr/ANLcfwn/ANq8fs/dEEG1uMEY+yfx+VS//j2+/Sp/DH+9P/Ht9+lT+GP96z9QsoYBf3S9+R1Ps5cSyWsLzqVlMa8wEEHUBhjg7gEgkehFSNU32d9pJbsTJOys8ZQgqunuuCACP7yNv61cqsndH0VOpGpFSjsxSlKybilKUApSlAKUpQClKUApSlAKUpQClKUBX+2XZxr6OONZhFok17prB7rLjAZfxZ+Vc47ZdjZLC2Nzz1kAdAQIWAUMwBkYiU4CjfpXZ68ZQQQRkHYg9D6GsOKZCphqVR3nG7OARcHkYBluImUjIIiJBHmCJd6+/wCg5v00f8Jv+7XROJezKAsXtJZLNjuVjw0JPnyXBUfs4qudo+yt7ZW010b2GVYkLlWt9JOPDKydflWMiJ/QcP8AYRVL3hkqFF5sZ5jFfsm27jsWP1n6uP2hUv2fixCD+Mls+Y91T+4q1h4nP34z5QzP8xyh/wDo1IcOj0xRr5RoPyUVlJLYtSoU6V8itcjeA9k7ieYWsc0QEcYZ3aJu6CSqDSJO8zFX8gAh9BWbj/Y28tDqdkeD9NHEzaf8SMSalH6w1DzxV49mUYL3smN+bFHn0SJXA/OZvzq9VjIiTwWHbu4I/PMti4QSCeJw2AmmMnWT0Cnm46AnPQAE+FYl4TMSGkMT4UgxqWUNqKnSzHORlRtgA+O1TvHFT+lbxI1CJGU7q7LrljjLyYGwJxg/M+JrQsWkndjzDHGFRl0hSTrL4LF1b7qA4GPfx4VzyzOeWHBzdwo1rUYpNc/M12tOZh2mEcqAl1kHcRSB7qhwNIx9pk536dBOcG7E3MtuL1Z0UoZWSM27kuE5iKQecDh17w2+8OvjptayFWlde5DMFW4UDuSBUcMVbOn31GrdSQQcdDfOH+0BRA3PUfSk2Ea7CbPSSPOdK/iznRvnI0lqRlraasy8VCU81WNprn8jnnFLeGRBKpRJNQ7wUliy5zEyKQzMN9juMZ2qPh4dctguYlAZWxhsnSwYZwxC5wPPGanb15p3uLzQskiKOdLjEcS7YjB6nSp1aPeI3YjINa3EYJYgrrNqJdVKsqhDq7oAwNQ7xXfUcZ8a0k5z1gvvJVKcq8lOMVps36GadBcoY2HLkTDA+9pO+HU7alPeUg42JBxkGtzgXDZJ1ENlHrQZVp3OIQfvHUN5XySSE2z1K1BcRlVhby47jSxCRT4xs6tJE3odABHxFfoGOMKAqgAAYAAwAB4AeFUpTzRu9zqoTzxzNa7fccR4/wBirix5AM8Ukbty9YiYFWCkqGXmnZghGrPXAxvX3Hw/FtyC2ToK6gMbnJBAycYJ8/Cuie0uLNg7eKSQOP2Joyf8uR86pfjVEkjanQp023BWuVDh9lI5AEiKHQyjMZJ7zEspxIOhcb+tb/8AQc36aP8AhN/3acMGJY/T6VH8uYCP5Riprs3wa74gJ3iuYYEineHBhLt3Ap1ElwNw48KxlROWCoSbbiiF/oOb9NH/AAm/7tbXY3s4/EHuVW4QLAyKJFhZkcspLKDzAMqdiAT1B8audr7MFf8A427muF8YlAhiPowj7zfvVebGyjhjWKJFjjUYVFACj4AUyI1+g4f7CKx2O7HPYyvK1wJA6BdIjKdDkEku2cb/AJmrdSlZSsdEIRhHLFWQpSlZNxSlKAUpSgFKUoBSlKAUpSgFKUoBSlKAUpVS9qV9NBw6SSGRoiHiDOvvKjuqOVJ6HDdfCgNntT2qsbcGG5uArMMcuNmM2/QqIu+p8mGOnWubdoe3EkttdWeiaaCSFhHcSRGJ1JzhJcgIwG3f7vXcZ3OSw4ZFBkRoASTqbq7HxLOdyTW3QFeu5lkZNJyeRMjDoyk8k4ZTuD8amrF8xxnzRT+aiofi3D1i0OinGoKFB0smo4HKbbALaRyz3TkdPHJw285cargyRqAoZQeYukdJI+pIGPdGf1anns7SJuqou09PHg6D7MWx9NXx56N8mgiGfzRvyq8Vybsxx1bWd7gK0sEyKj8rDMjRFyrac5OzsrAd4ELt1xIcd7dyyER2/wDVkc6RLKBznOM6YYjkKeu75O3u+NUKFW7URGPinEx+JIZF+cOP/sDWDgUo1be68ETJ66dQYfINH+9WW5tQkqHJPMEiuzEs7sQjBmY7k6UYegwBgCouxjaNIQMA4zET7uoDEtux9SHI9Og7lSjpUl5EIaVZ+X5HRuxvFoYUu4bhlCbzjV0aMoiSrg+9pZdx5Sr51QbjLMyKDCDl4PvGDUWCRSncZIBABODpZRnSCfu6vFmwxjbETA6GHeMx2WNc7bah3hsS674BqWtlmW3kti8RWY6pDysvq2wUfWMaMLoJGRpB61rNd47dPxNake9llWy58fe5YL7ilseEC2gTQZswGHOWVj/xDOTu2FLPrPvalP3xVY42dQjTxaVD/DPNJ/yAfMVoLNyXaaQDUgCTEL1QbpMABnHiQPNhuUryUvLJjdXddKjbMMZPekbqA5xsPMKPusapCV1ruVpTzLXdbmi7cyKBV/tb1UX4PO4H8q/Rlfn7hlqjrBGU7nLeTT5asBR6ECQ4/u1beD9rp7V+Sz/SkC6uWzD6Si5xqVmIEg6bPg/rHpWtHZvxZph/hb6t/iW32kyY4fKPxNCg+LzRr/1qknrUh2s7TLerHHHHIkKOJZZJl0A6MlUVSc7PpYscAaNic7VubimQWjxpAyZX2jA8x0L/AB2X9at5SUdWVnOMFeTNC0nVXRnYKNd02ScDHMKj89Y/Otrs72wls454YoX+uvJJGm5TSCJGWMD6pcEvhM6WK41DIrQ4VZCSQr38Rqp5jbO3MLd1P0Q7uTgBjkdOpssUQQBVUKAMAAYA+ApFt6iMnLW1kW3st2z4e2IBdvzmOT9K1RyOx2yA4Vd8bKmAPACrnXG7y1SVdEiK6nwYZHy8vjVh9kssoN5bmRnt4HjSEOdTJqTU6BjuVGVAB6YrY2Oh0pSgFKUoBSlKAUpSgFKUoBSlKAUpSgFKUoBSlKAVpca4XHdQSW0oJjkUq2Dg49D4Gt2lAc7k9msy7RcSk0+AliSQj9oaSfnWS29mIY/1q9uJh+BMQp89HeP71dAqp9q+3MVo/wBHija5uiM8lCAEHg0znaMH5ncbUBzriPBvo893w1dlGma31EnCvuu7HJCTJUfZxh5Na/VvKgYHH3kwrxSDx207dRpfBG9TVzJcXVyt3dNGGVGRI4gdKqxBIZ23c7DyAPSoviEBSTC4GtuZET0EqglkPo66jt4GT0rDSaszDSkrM+gv1mDmKfGcqffA8QSMSKPIjK56DIr2YPIyLIisoDZYY0sCMYKNuD6d4bdfCt9ClxGCV2PUHZkYbEZHRlOdxWpKWh+070f6Xy9JQOn98bdc6ds8tSnOCeXbocNWlUpxfdu8enT5GveJIqrpzIqurAE99QDhtJPvjQWGDvvsT0rFFc/VzLyhJCX7jKc4eUlgsq+9H9aJMN4FGBwQMylatxZ5bmIdEmxzjKsQGA5i5GrAZsHqNRwdzUYV2nd9DmpYpp3l0t+5qJYMcKg1pFkE6yjtId2kVgNyNR3yN3byrMBNjpdj01Qn/MSf9aknFolsjRa4bxGhEkbOSk4eRUklA9xydRYsoVgcagBsdyu6mko6HqUklBWd/ErjW7p9e0ZCgYl5kmtyh6kgEqAuS2zdNW29eEtFBNEiNkEK8xOwWY6I5GdslmAJGPDlsThRVgszaFp2vC8gjKLFbIx+sLJqYsoI1DvAd86ABvjNQ0PD+hfcDZEySAqklNZP2jqPvEdckAZJMqs1TlfqQr1VSlm6rb8GfNs7s7tH3IyFVX+8VXJ+rUjbJY94+AGAetfYiaORGij1DRICS2N2aI6nJyzEhDvgn4da3q1zKzsUiAJHvOfcT0P4m/VHzK7Z5YTm2lHg4KVWrKSUOOPUxXHUGUmVzukYG2RjdEzjbbvsds9RWLiFrqMaykFmbVoB7iLGQzNv7zZ0LqPTXsBvmWgt0hDOTvjLyN1IXJyT0AG+w2FRBBmfBBBlAyN8pCvgfJnJI8++fwV2QpW+tLVnpUqFnmm7y97Hsiu8ISMkS3syomOoEmFDDyxEur0JNdAm9lsKgfRbm5tyB018yM+pSXP8iKqdzBIJYbmB1SWDXoDpqjOsBSGGxGwwCNxk1b+A+0VWkS3vovo0rnSkgbVBIfwq/VGPgrY+NWOg1R7OLg7NxNsfqW6BvzJOPyq19lezcVhE0UTO5dzI7yNl2YhVLEgAdFGwFTVKAUpSgFKUoBSlKAUpSgFKUoBSlKAUpSgFKUoBSlKAUpSgIDt3xaW0sLi4hXVIibeIXJAMhHiEBLY/VrnfY/hnD2jxPeTQ3THVLrmVRMx/t42de+rDDDBOM4ODXYJYwylWAKsCCD0IOxBHliubxeyp1zGOIOLcE6IhChZVJJCcxy2rAOM4HSgNpuz3DhseJOD/APJj/wBq3G9nlrKo/rFyy5BBEq4ypBBBCeYFbnZv2f2VkS8cWuU5zLLhnOeuNtK/sgVpdsTbcPj58TPBO50xx2+n65vwtCQUYeb4BA8fAgfcfs3t1LFZ7oFsZ+sG+BgH3OuNvkK+L72fLobkXM4lAynMYNGSPuuoUEqehwc75FV617RcSKK0lyiyY3UQqYwfI76j8mFXXsl2nF2GjkAjuYx34wcgg9JYid2Q/mp2PgSByhoXi5mF0GLImtmIzGQMkxN00kbgHusCCCu4qNW9L3RCSlVKIMNjAY6yA0TENuA2cYI7m/eFdR9qXDIGiSVk+vd0iVwzKSuTIytpIDjQkmA2QNR86r9h2espLN728LK7yOImDNqUx/Vpy41PfbVGzgYJOryrmnTi56dDjqUYSqNJa2/YgZFJgSW4jVY3YqHDZQSIWBTwdHBQnOMYwQxrKkswGlWRgekje8B6qNpD5HK+ucbxdjD9InAwpkkKx6A31Qcjfmy4IXVhVKrknCA6sgVaX7C8U3wbUY93EzCMDwDKbcsfkw9MVpCMv8envglCE96WnW+1/Ah7GMMZRFiR0XXNIzABVXV9ZNJ4KNJGEBxjZaiLy9dTC0jhMtGXQMFCBnXAbJ1P3VkB8B1wNq3+0PCWtZQkwjWRQHblszQEMc4dtIaLUU3yuk431VYOE9nbS7sppl73EAjSYLsNLKdcK6Q2l4wVUawCCcnrsEaabs9/EQopys9+b9SCaXmIXLNHCDp2BErnOnQo95MnYAd85207E3ns/wBgy8Qe4eSEnGiCFlVYl8FY6TqfxJGw6DOMnS9m9jby3MkrJqkURzRMWYga1KEqmdOoaQdWM/WHer12j47HZxcyTLMTpjjX35GPREH8yegAJOwq9FRUFY6sNGKppxRAz+zi3caWnuiMg45o8CCPueYFeJ7OLZSzCe6BbGo80eA2+50G/wCZ86gm7ScQc6zcJGT0jSIMi+Sln7z4/F3c+QrY7GcRXiLtBxCRmuo9zbNhbdlycTRov2qnYHWW0kdBVS5sv2c4cDpPEXDDwNzHn8sVF9oeDcKSJkkvZpiw2gjmR5JD4KqKueuN9gOpIq6cd7F2N5GIprZML7hQaGTP4WXBHQbdNqqsvsskTK23EZI1ORiSGOQgejLoP55oCQ9kXFZ5rWSKfvfR5TEsudWoAA6NR3Yxk6C3jgdd6vVR3Z/g8dnbx20Q7ka4z4serO3qzEk+pqRoBSlKAUpSgFKUoBSlKAUpSgFKUoBSlKAUpSgFKUoBSlKAUpSgMc8yorOxwqgsSegAGST8q4tbXTXkz8Rl6yZECn+yhHugeTN7xPrXWu0vDDdWk9sr6DLE8erGcagRuM7jeuPfS5LUi0uLeRbhQFWOJGcSgbB4SBuu2+cY8aA3eIXqwxtK+cDwHVidlRR4knAFY73g/EbdI7qaEkY1h7XPPtSeqshzzFxgNjIODkHarH2S7GTSzJe36hBGdUFqDq0tjaWY9Gcb4A2X41eO0HFktLaW6k92JCxHnjoo9ScD50BxrjPay5uxDvDOEWRg6AxjV3V1TBmYqQusaVGST4VDWwmAieeXJWMBVmh1QBTg6e4+nHoSM9WBNbFpbvqmMmOdNCJZMfjmafKj0ACrj0qVhuJ5ZILa0SN5JITKeYxVQihfEDqS2BnbapR1nLyIRs6k1baxpcQ4w0rq8scIVgI3ktmIjGn7JynWNhsuoEj3fd0iul8J7bKLN3n3uIcIyLsZWbIjZAenMx8FIcZwua53xq0mgUyX3C8ICFMqmKVe8Qo6YbckDGPGtHS2QgwkqhjAZO8SnTRJ45Axnx6HJIatKku7eZc+7mlaXdSzLnj1/M234tJ9J5jKk0gbmys7aIeZsY0Y4JKoApCDfCR5PXOrPdSyyieOVEmBLD6FAQuT4kmQp8ckaujZFZuEwNMzLa8Ned4yBI78pSHYajrdupOc5Gx8NsVJXIvLeaGK7gjiWcPy9DlyGjAJVzgLuDtjyqsIpItTgox6839SK7McbuLNo30xIQksPMk+ywneOtVYFWHI6A6cZ3qW4fDfcTlM0PfJBBvJ1KQqNjy7WLqQfPxxuTtUPc2azRiNvdknm39GMwDD4ZzXWvZvxprqyUSfbQEwzD9aPA1ftLpb51rSej+bNaDunbhs57w26dtcUy6J4W0TJ5MOjL5qw3B8jXzxWzZtMsR0XEJ1wv4hh90+at0I9avXbfsc1w4vLRlS6VdJDfZzINxHJjcEfdcdOnwoEvFnRhA9rOt0ThbfSSXP6jjuMniXzgCqljrnZXja3tpDdKMcxe8v4WBKunyYEfKpaqx7POAS2VqY52UySSvKVT3Y+ZgmJSeoByc+bGrPQClKUApSlAKUpQClKUApSlAKUpQClKUApSlAKUpQClKUApSlAKUpQCvMeNe0oBVH9sD/ANRRPCS6t0b4GQH/APIq8VFdpeAx30Bt5S6qSrBkOHVlOVZTg7gjyoDkt73ZlbwdSmfVDrUfMNIf2a++zM7WNzJcIizaohEgdinLUMXKghG1AkjywFA3qfk9mty0ixvfB7bUGY8sLcd05CB17u5+/gGptfZ7Fqybicrn3fqx8iwjzj4YPrXPOnPPmgzkqUqneZ6b33uUPtJx+WU82di5UqEjQERRmRtCuw3xuccxyT10gZIr2Pha6WDnU7EFnGxBHu6OukL4D45ySSeh9peycb8NuLO3jCFk1J1JMiYZGdzlmOpVGpiTXMrTtLbsis80cbkDWjMAyt95SDvkHNUhTtq9WVp0cusndvk++G8Rkimflu0c0RVDIq/VyahrVHB7pyM9w7jvFSOtSHavi01+kCOkcTwyiQTRsSdlKkCNlwM58WOMDrVn9l/CBJZSzzxhheyNJocAjlABIgQdvcUN+1W7c+z+EnMc00Y/CCrgfAyKzfmSPSpunOPwPyJSo1Ifynp0foc6ihAkhjXYR5bHoqGNQT6lwfXSatnsvfF7xBB7pW2f9oq6n+Sr+VeX3s3nWYm1vAscgGszIJJFZRjMeNK4Iz3TsDnA3q09kuycdgJGEkksspUySSEZOgEKFCgBQMnYVSlDJGxahT7uGV7lhrwjxr2lUKilKUApSlAKUpQClKUApSlAKUpQClKUApSlAKUpQClKUApSlAKUpQClKUApSlAKUpQClKUArlPF/wDiZP8AEb/7GlKA6dw/7KP+4v8AoK2KUoBSlKAUpSgFKUoBSlKAUpSgFKUoBSlKAUpSgFKUoD//2Q=="/>
          <p:cNvSpPr>
            <a:spLocks noChangeAspect="1" noChangeArrowheads="1"/>
          </p:cNvSpPr>
          <p:nvPr/>
        </p:nvSpPr>
        <p:spPr bwMode="auto">
          <a:xfrm>
            <a:off x="1679576" y="-1371600"/>
            <a:ext cx="5572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F2B2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08" y="1143000"/>
            <a:ext cx="3778459" cy="301752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1143000"/>
            <a:ext cx="3778459" cy="30175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296" y="1143000"/>
            <a:ext cx="3785042" cy="3017520"/>
          </a:xfrm>
          <a:prstGeom prst="rect">
            <a:avLst/>
          </a:prstGeom>
        </p:spPr>
      </p:pic>
      <p:sp>
        <p:nvSpPr>
          <p:cNvPr id="12" name="4 CuadroTexto"/>
          <p:cNvSpPr txBox="1"/>
          <p:nvPr/>
        </p:nvSpPr>
        <p:spPr>
          <a:xfrm>
            <a:off x="307346" y="91472"/>
            <a:ext cx="11884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Examples</a:t>
            </a:r>
            <a:r>
              <a:rPr lang="de-DE" sz="3200" b="1" dirty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, </a:t>
            </a:r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Changedetection.net</a:t>
            </a:r>
            <a:r>
              <a:rPr lang="de-DE" sz="3200" b="1" dirty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: </a:t>
            </a:r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PETS2006</a:t>
            </a:r>
            <a:endParaRPr lang="en-US" sz="3000" dirty="0">
              <a:solidFill>
                <a:srgbClr val="2F2B20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679576" y="4290073"/>
            <a:ext cx="11441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</a:t>
            </a:r>
            <a:r>
              <a:rPr lang="en-US" sz="2400" dirty="0"/>
              <a:t>) in gray scale; </a:t>
            </a:r>
            <a:r>
              <a:rPr lang="en-US" sz="2400" dirty="0" smtClean="0"/>
              <a:t>                  b</a:t>
            </a:r>
            <a:r>
              <a:rPr lang="en-US" sz="2400" dirty="0"/>
              <a:t>) projected image; </a:t>
            </a:r>
            <a:r>
              <a:rPr lang="en-US" sz="2400" dirty="0" smtClean="0"/>
              <a:t>              c</a:t>
            </a:r>
            <a:r>
              <a:rPr lang="en-US" sz="2400" dirty="0"/>
              <a:t>) final edge selector </a:t>
            </a:r>
            <a:endParaRPr lang="es-MX" sz="2400" dirty="0"/>
          </a:p>
        </p:txBody>
      </p:sp>
      <p:sp>
        <p:nvSpPr>
          <p:cNvPr id="14" name="Rectángulo 13"/>
          <p:cNvSpPr/>
          <p:nvPr/>
        </p:nvSpPr>
        <p:spPr>
          <a:xfrm>
            <a:off x="4696289" y="5099726"/>
            <a:ext cx="2954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dirty="0"/>
              <a:t>PETS2006 </a:t>
            </a:r>
            <a:r>
              <a:rPr lang="es-MX" sz="2400" dirty="0" err="1"/>
              <a:t>Frame</a:t>
            </a:r>
            <a:r>
              <a:rPr lang="es-MX" sz="2400" dirty="0"/>
              <a:t> </a:t>
            </a:r>
            <a:r>
              <a:rPr lang="es-MX" sz="2400" dirty="0" smtClean="0"/>
              <a:t>1167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4620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F14D-78AF-4FF1-A09C-E030FB4F8B68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94472"/>
            <a:ext cx="12192000" cy="113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1 Marcador de número de diapositiva"/>
          <p:cNvSpPr txBox="1">
            <a:spLocks/>
          </p:cNvSpPr>
          <p:nvPr/>
        </p:nvSpPr>
        <p:spPr>
          <a:xfrm>
            <a:off x="89483" y="6402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53FF14D-78AF-4FF1-A09C-E030FB4F8B68}" type="slidenum">
              <a:rPr lang="es-MX" sz="2800">
                <a:solidFill>
                  <a:srgbClr val="FFFFFF"/>
                </a:solidFill>
              </a:rPr>
              <a:pPr algn="l"/>
              <a:t>18</a:t>
            </a:fld>
            <a:endParaRPr lang="es-MX" sz="2800" dirty="0">
              <a:solidFill>
                <a:srgbClr val="FFFFFF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2" y="1"/>
            <a:ext cx="12162638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10" descr="data:image/jpeg;base64,/9j/4AAQSkZJRgABAQAAAQABAAD/2wCEAAkGBxQSEhURExMWFhUXFxkaGRcYGR8eGRsfGBsYGhoVFxoaHSggHB4lGxcXIjEhJSsrLi4uFyAzODMsNygtLiwBCgoKDg0OGxAQGy0mHyUsNy03LCssLzc1NDUsLiwsMCwtNyw0NCwvMC0sLCwsLy80LCw3NC4sLCw0LzIsLCwrLP/AABEIAKEBOgMBIgACEQEDEQH/xAAcAAEAAgMBAQEAAAAAAAAAAAAABQYDBAcBAgj/xABHEAACAQMCAwUEBgYIBAcBAAABAgMABBESIQUTMQYiQVFhBzJxgRQjM0JSkVNigpKToRUkQ3JzorHRNLPB0xY1VGN0ssKD/8QAGgEBAQADAQEAAAAAAAAAAAAAAAMBAgQFBv/EADURAAIBAgUBBgIIBwAAAAAAAAABAgMRBBIhMUFRBRNhgcHwMnEUIlKRsdHh8SQzNEJDcqH/2gAMAwEAAhEDEQA/AO40pSgFKUoBSlKAUpSgFKUoBSlKAUpSgFavEuIxW8bTTyLHGvV3IAGdhufEnbFbVUb2wA/Qovw/S7bV8Nfj88UAX2p2RkVQJuSxC/SmjKwAn3cs2Dgn72MDIq8A1x+eIOrI4DKwIIPQg9Qasnsq4o2ibh8rFmtSvLY9WhkBMefMrhkPwFAWrtPxcWdpPdMM8qNmA8z91fm2B865BbWdw6K81/e81hqfRcOqhm3IVQcAAnAHpV99r/8A5a34efb6vhzk/wCuKq7daAuPs04y9zZ6Zm1T27tBKx6sY8aXOfxIVOfMmrZXOvZUf6xxED3eZAf2jEM/yxVg9oXHGs7J3ixzpGWGHP6SU6Q37Iy37NAavG/aHbW1wbfRNKU+1eFNaxE9Fkwc59ACR41OcB7QW16hktpllUYzj3lz0DqcMp9CB0rlPDLFYIxGpJxuzH3nY7s7HxJO9WD2Xg/TuIEe7otc/wB7TKfzxigOk0pSgFKUoBSlKAUpSgFKUoBSlKAUpSgFKUoBSlKAUpSgFKUoBSlKAUpSgFKUoDS4zxNLWCW5kzoiQu2kZOB5CuWTdouJXEn0lJxbD+yt9IdNJ3+vPVmO3u40+HjXV+J2SzwyQPukiMjfBwVP8jXGODa4w1pNtPbHluPMD3JR+qy4OfjQF/7Hdtxcv9FuUEF2ASFBzHKB1eFj18yp3Hrg4l+2XBfptlNbA4Z1yh8nUhkP7yiuXcUszIoKNoljYPFIOqOvQ/A9CPEGpab2gXtxGscFv9GkAxNNMAQGHX6OgPfHiGbAoCJ4RemaJXYaX3WRfFXQ6XU/Bgf5Vltb+WzvFvIoWnDQtDIiuqn3g8bZY42OoZ9ajbWdYtaxl7iV3LyyEjBdtizvso90d1ckeVYzfyOcCTfxW3TVj0aVwVHzC0BN9peO33EYGtnt7eCNypJ5rSSLpZWBGlApOVrIRVeNjK+/KJ/x7hv9E1rXo4If0Nr/AJj/AD0UBNcF4ld2Mk7QxQSpO4ch3ZHGEVNIIUrju/zpx3jlxxCW2EtqbdIGeRvrVdWcroj0lcHbUx3AqEXhki9IUA/9md1P5FVH86fS5I/eeSP0nQOn8SM4Hzc0BOTzKis7HCqCxPkAMk/lVu9lXDGjtGuZBpku35xXxVCAsSfuAH9o1zu6u1liaK4QrG64Lo2qPB8dQGpegOSun1NT/B+2V5ZACZTfW2O68YAuVHhlRhZR0GRg+NAXfth2tisFUFTLPJkRQJ7zkdST0VB4senrVBl47xVnFx9JjR1OVtlT6gj8EjnvsSPvbYPQVqWzSTyyX1yMTzbBf0UYPchH+reZNfXFL4QRmQjJ2CqOru2yIo8ST/1oDpnY3tIt/b84RtG6u0ckbb6XTGpQw2YbjBHn4HIqdqv9guCNZ2UUL/anMkp/9yQl3/InHyqwUApSlAKUpQClKUApSlAKUpQClKUApSlAKUpQClKUApSlAKj+PcVS0t5Lh9wg2UdWY7Kgz4sxA+dSFcs9qnF+ZMlop7sQDv6u47qn+6hz/wD0HlWJOyuQxNZUabm+Cl3UzTO0spDyOSzN4ZPgoPRR0A8ABWHlDyFavGOYYysQJZjjIIBA8SMkb+HzrfVrYAD6NcHA6l9z6n6/rUUr8nz9GlKsnOVVLXl/qYJohpbYdD/pXTO2nZ2OSzj4gsqwXEECnmt7jppBMM3iyk9PEE7VzDiUcDr3I7mJhuDqDKcfddTN3lPyNWLiXFbi+SL6YscNtAgfRG2UmYDKysDuqKOiHO/XNUgrcnr4Cl3al9dS22e25WLK1QxoSi5KKTkDO4HWs30KP9Gn7o/2pYfZx/3F/wBBWS0MIXEkEzPlssH2OWJGPrhtjHgKkld7ni04OrUknUy26sx/Qo/0afuj/atvgUCrcqFULmKToMdGh8qxTzQAdy0mLeTSYHxJExP8qsvYDgnD7i45cq3Ek3LZ9L9y30qyBlVFmdm3dM6yc4zgdK3jHXc9DCYbJWUu9UvC/h8yJ7SBXMI7rDMmRsRnC9fWtCwt1WeEqqg6zuAB/ZybVd/ajwe3gNq0MEURPMUlEVcgBSAdI3FUy1+2g/xD/wAuSkvjGIk1joK+mhKdpVBiUEZBkTIPTxqBNlH+AD1UYI9QRuD61O8UtFeKeZt2imt44/JQ6l3YD8TagM+SjzOYmsVHqR7WnKNWOV209WbvDYhKpKnlTrs+kdxiekjR7Ahuu2DkEZ2rTvGeNjCv1bNkuEOYyhyNaeKOTt4dWPewDXiStG4lQZK7Fc41qeqZPQ+IPmB4E18gsSXc5djlvL0UegGw+HrWc+niVl2p/DXXx7fr75MQso/0afuir17I+z0c6reyyLKYWeOGFfdhKkgu4PWQjGPAAjHXamit/sreS2nLvLNVkJBjuIC2lZMM2GyQQsikjfG4J+eKZjsecpSnd9PU1+LoDc3BIyfpE+59JXH+lanKHkK+hcNIXkkADtJKzBfdDGRywXPhnNeW5iGrmwyu2okMrbacLgAc1cePhWN3uceV1cROLqZdXu/E85Q8seo2I9QRuD612nsHx83dsNZ+uiOiT1IGVk/aXB22B1DwrlnZG6soxMt5ayuDLqhJOXCEDKNiXGA2cdTg71dOzvaXhkMumC3lhaUohcjbqQgY8wkDU5/ereOnJ6WDgqM3eqpJ8X/U6HSlKoesKUpQClKUApSlAKUpQClKUApSlAKUpQClKUBjnmCKzscKoJJ8gBkn8q/PtxdtM7zvnVK7OQeo1nIT9kYX4KK697Sbvl8PlXxl0xfKQgP/AJNdcdYZ9PWpVHweH2xV+Gn5+i9TbtuFzyKHjt5nRhlWWJyCPMEDcetZP6Duv/S3H8J/9qkLLtneRRpEkiBI1VFHKXYKAAPyArN/48v/ANKn8Ja1tA5cmA+1L35FYvlaN+TJFKshUkI0TgkY6r3dx8K3bubuohB0xLHqXbLykLy4t/IlTj8RTyNfHFuKXE8/0qSbMixlF7i6QudRwuNiT1PpWXg8RdkLHOheYx/FLKCc9fBS2366+Vbwtwep2dGglLuW3te/mRlojqiqYpchQD9W/UDf7tfbORjKSDJCjMb7liAo93qSQB8ay23E52RWMvVQfcTxGfKvZrmV1KtJqUjBBRMH/LWloHmzhgczvKXvyE8Lo2iSOSNsZw6MpIJIyNQGdwasnsw/8zX/AOLP/wAy2qstNK+nmzPMUUIpkwWCgk6dWMtuTuxJ9az8IlkW5XlStETDKGdcatOqElVJ90kgd7GQAcYzkI2zaGuDVNYyPdtuPj/qy8e1+ZdVqmoagZSVyMgaV3I64qhWv20H+If+XJXl+0RePlKTnmFpeus4XrIx1SH9bcetYXm0PE+pVw/V/dHccb4I862l8Z1Yn+vh5epOcRuUWG5iZgHe4tnRSd2UJpLL54YEHHTbzFQksoUFmOAOpPQVt8TvWkjTKIRzFxIjhl8euQCPlmtbmBWRmGoCWIlQM5AlQlQD1yNsVipua9pwU8TCL5sv+nteO4AJJwAMk+QHjWW9jVJXVEkSIkmESYDaNu6QCfdJwM76dOd80srTnMc/Zx7nyZ8ZVPgNmPrpHnWuV3scMcFN4juX9/h1MaNnBHQ4P5198CudAR8EDOiUHyLHlzD88E+ROfcrXsvs0/ur/oK3YYByYJCO6wMUg81dmCk/Bzj4StW1Pdnf2OrTmvfJqRfe/wASX/mvW7acNmlGqKCV1yRqSNiMjqMgYqNsVITBJJDSAk9Th2GT6mrBwftPdWsfKhkUJqLYKAnLdd610vqcLVF4iffNpXe3zNf+grr/ANLcfwn/ANq8fs/dEEG1uMEY+yfx+VS//j2+/Sp/DH+9P/Ht9+lT+GP96z9QsoYBf3S9+R1Ps5cSyWsLzqVlMa8wEEHUBhjg7gEgkehFSNU32d9pJbsTJOys8ZQgqunuuCACP7yNv61cqsndH0VOpGpFSjsxSlKybilKUApSlAKUpQClKUApSlAKUpQClKUBX+2XZxr6OONZhFok17prB7rLjAZfxZ+Vc47ZdjZLC2Nzz1kAdAQIWAUMwBkYiU4CjfpXZ68ZQQQRkHYg9D6GsOKZCphqVR3nG7OARcHkYBluImUjIIiJBHmCJd6+/wCg5v00f8Jv+7XROJezKAsXtJZLNjuVjw0JPnyXBUfs4qudo+yt7ZW010b2GVYkLlWt9JOPDKydflWMiJ/QcP8AYRVL3hkqFF5sZ5jFfsm27jsWP1n6uP2hUv2fixCD+Mls+Y91T+4q1h4nP34z5QzP8xyh/wDo1IcOj0xRr5RoPyUVlJLYtSoU6V8itcjeA9k7ieYWsc0QEcYZ3aJu6CSqDSJO8zFX8gAh9BWbj/Y28tDqdkeD9NHEzaf8SMSalH6w1DzxV49mUYL3smN+bFHn0SJXA/OZvzq9VjIiTwWHbu4I/PMti4QSCeJw2AmmMnWT0Cnm46AnPQAE+FYl4TMSGkMT4UgxqWUNqKnSzHORlRtgA+O1TvHFT+lbxI1CJGU7q7LrljjLyYGwJxg/M+JrQsWkndjzDHGFRl0hSTrL4LF1b7qA4GPfx4VzyzOeWHBzdwo1rUYpNc/M12tOZh2mEcqAl1kHcRSB7qhwNIx9pk536dBOcG7E3MtuL1Z0UoZWSM27kuE5iKQecDh17w2+8OvjptayFWlde5DMFW4UDuSBUcMVbOn31GrdSQQcdDfOH+0BRA3PUfSk2Ea7CbPSSPOdK/iznRvnI0lqRlraasy8VCU81WNprn8jnnFLeGRBKpRJNQ7wUliy5zEyKQzMN9juMZ2qPh4dctguYlAZWxhsnSwYZwxC5wPPGanb15p3uLzQskiKOdLjEcS7YjB6nSp1aPeI3YjINa3EYJYgrrNqJdVKsqhDq7oAwNQ7xXfUcZ8a0k5z1gvvJVKcq8lOMVps36GadBcoY2HLkTDA+9pO+HU7alPeUg42JBxkGtzgXDZJ1ENlHrQZVp3OIQfvHUN5XySSE2z1K1BcRlVhby47jSxCRT4xs6tJE3odABHxFfoGOMKAqgAAYAAwAB4AeFUpTzRu9zqoTzxzNa7fccR4/wBirix5AM8Ukbty9YiYFWCkqGXmnZghGrPXAxvX3Hw/FtyC2ToK6gMbnJBAycYJ8/Cuie0uLNg7eKSQOP2Joyf8uR86pfjVEkjanQp023BWuVDh9lI5AEiKHQyjMZJ7zEspxIOhcb+tb/8AQc36aP8AhN/3acMGJY/T6VH8uYCP5Riprs3wa74gJ3iuYYEineHBhLt3Ap1ElwNw48KxlROWCoSbbiiF/oOb9NH/AAm/7tbXY3s4/EHuVW4QLAyKJFhZkcspLKDzAMqdiAT1B8audr7MFf8A427muF8YlAhiPowj7zfvVebGyjhjWKJFjjUYVFACj4AUyI1+g4f7CKx2O7HPYyvK1wJA6BdIjKdDkEku2cb/AJmrdSlZSsdEIRhHLFWQpSlZNxSlKAUpSgFKUoBSlKAUpSgFKUoBSlKAUpVS9qV9NBw6SSGRoiHiDOvvKjuqOVJ6HDdfCgNntT2qsbcGG5uArMMcuNmM2/QqIu+p8mGOnWubdoe3EkttdWeiaaCSFhHcSRGJ1JzhJcgIwG3f7vXcZ3OSw4ZFBkRoASTqbq7HxLOdyTW3QFeu5lkZNJyeRMjDoyk8k4ZTuD8amrF8xxnzRT+aiofi3D1i0OinGoKFB0smo4HKbbALaRyz3TkdPHJw285cargyRqAoZQeYukdJI+pIGPdGf1anns7SJuqou09PHg6D7MWx9NXx56N8mgiGfzRvyq8Vybsxx1bWd7gK0sEyKj8rDMjRFyrac5OzsrAd4ELt1xIcd7dyyER2/wDVkc6RLKBznOM6YYjkKeu75O3u+NUKFW7URGPinEx+JIZF+cOP/sDWDgUo1be68ETJ66dQYfINH+9WW5tQkqHJPMEiuzEs7sQjBmY7k6UYegwBgCouxjaNIQMA4zET7uoDEtux9SHI9Og7lSjpUl5EIaVZ+X5HRuxvFoYUu4bhlCbzjV0aMoiSrg+9pZdx5Sr51QbjLMyKDCDl4PvGDUWCRSncZIBABODpZRnSCfu6vFmwxjbETA6GHeMx2WNc7bah3hsS674BqWtlmW3kti8RWY6pDysvq2wUfWMaMLoJGRpB61rNd47dPxNake9llWy58fe5YL7ilseEC2gTQZswGHOWVj/xDOTu2FLPrPvalP3xVY42dQjTxaVD/DPNJ/yAfMVoLNyXaaQDUgCTEL1QbpMABnHiQPNhuUryUvLJjdXddKjbMMZPekbqA5xsPMKPusapCV1ruVpTzLXdbmi7cyKBV/tb1UX4PO4H8q/Rlfn7hlqjrBGU7nLeTT5asBR6ECQ4/u1beD9rp7V+Sz/SkC6uWzD6Si5xqVmIEg6bPg/rHpWtHZvxZph/hb6t/iW32kyY4fKPxNCg+LzRr/1qknrUh2s7TLerHHHHIkKOJZZJl0A6MlUVSc7PpYscAaNic7VubimQWjxpAyZX2jA8x0L/AB2X9at5SUdWVnOMFeTNC0nVXRnYKNd02ScDHMKj89Y/Otrs72wls454YoX+uvJJGm5TSCJGWMD6pcEvhM6WK41DIrQ4VZCSQr38Rqp5jbO3MLd1P0Q7uTgBjkdOpssUQQBVUKAMAAYA+ApFt6iMnLW1kW3st2z4e2IBdvzmOT9K1RyOx2yA4Vd8bKmAPACrnXG7y1SVdEiK6nwYZHy8vjVh9kssoN5bmRnt4HjSEOdTJqTU6BjuVGVAB6YrY2Oh0pSgFKUoBSlKAUpSgFKUoBSlKAUpSgFKUoBSlKAVpca4XHdQSW0oJjkUq2Dg49D4Gt2lAc7k9msy7RcSk0+AliSQj9oaSfnWS29mIY/1q9uJh+BMQp89HeP71dAqp9q+3MVo/wBHija5uiM8lCAEHg0znaMH5ncbUBzriPBvo893w1dlGma31EnCvuu7HJCTJUfZxh5Na/VvKgYHH3kwrxSDx207dRpfBG9TVzJcXVyt3dNGGVGRI4gdKqxBIZ23c7DyAPSoviEBSTC4GtuZET0EqglkPo66jt4GT0rDSaszDSkrM+gv1mDmKfGcqffA8QSMSKPIjK56DIr2YPIyLIisoDZYY0sCMYKNuD6d4bdfCt9ClxGCV2PUHZkYbEZHRlOdxWpKWh+070f6Xy9JQOn98bdc6ds8tSnOCeXbocNWlUpxfdu8enT5GveJIqrpzIqurAE99QDhtJPvjQWGDvvsT0rFFc/VzLyhJCX7jKc4eUlgsq+9H9aJMN4FGBwQMylatxZ5bmIdEmxzjKsQGA5i5GrAZsHqNRwdzUYV2nd9DmpYpp3l0t+5qJYMcKg1pFkE6yjtId2kVgNyNR3yN3byrMBNjpdj01Qn/MSf9aknFolsjRa4bxGhEkbOSk4eRUklA9xydRYsoVgcagBsdyu6mko6HqUklBWd/ErjW7p9e0ZCgYl5kmtyh6kgEqAuS2zdNW29eEtFBNEiNkEK8xOwWY6I5GdslmAJGPDlsThRVgszaFp2vC8gjKLFbIx+sLJqYsoI1DvAd86ABvjNQ0PD+hfcDZEySAqklNZP2jqPvEdckAZJMqs1TlfqQr1VSlm6rb8GfNs7s7tH3IyFVX+8VXJ+rUjbJY94+AGAetfYiaORGij1DRICS2N2aI6nJyzEhDvgn4da3q1zKzsUiAJHvOfcT0P4m/VHzK7Z5YTm2lHg4KVWrKSUOOPUxXHUGUmVzukYG2RjdEzjbbvsds9RWLiFrqMaykFmbVoB7iLGQzNv7zZ0LqPTXsBvmWgt0hDOTvjLyN1IXJyT0AG+w2FRBBmfBBBlAyN8pCvgfJnJI8++fwV2QpW+tLVnpUqFnmm7y97Hsiu8ISMkS3syomOoEmFDDyxEur0JNdAm9lsKgfRbm5tyB018yM+pSXP8iKqdzBIJYbmB1SWDXoDpqjOsBSGGxGwwCNxk1b+A+0VWkS3vovo0rnSkgbVBIfwq/VGPgrY+NWOg1R7OLg7NxNsfqW6BvzJOPyq19lezcVhE0UTO5dzI7yNl2YhVLEgAdFGwFTVKAUpSgFKUoBSlKAUpSgFKUoBSlKAUpSgFKUoBSlKAUpSgIDt3xaW0sLi4hXVIibeIXJAMhHiEBLY/VrnfY/hnD2jxPeTQ3THVLrmVRMx/t42de+rDDDBOM4ODXYJYwylWAKsCCD0IOxBHliubxeyp1zGOIOLcE6IhChZVJJCcxy2rAOM4HSgNpuz3DhseJOD/APJj/wBq3G9nlrKo/rFyy5BBEq4ypBBBCeYFbnZv2f2VkS8cWuU5zLLhnOeuNtK/sgVpdsTbcPj58TPBO50xx2+n65vwtCQUYeb4BA8fAgfcfs3t1LFZ7oFsZ+sG+BgH3OuNvkK+L72fLobkXM4lAynMYNGSPuuoUEqehwc75FV617RcSKK0lyiyY3UQqYwfI76j8mFXXsl2nF2GjkAjuYx34wcgg9JYid2Q/mp2PgSByhoXi5mF0GLImtmIzGQMkxN00kbgHusCCCu4qNW9L3RCSlVKIMNjAY6yA0TENuA2cYI7m/eFdR9qXDIGiSVk+vd0iVwzKSuTIytpIDjQkmA2QNR86r9h2espLN728LK7yOImDNqUx/Vpy41PfbVGzgYJOryrmnTi56dDjqUYSqNJa2/YgZFJgSW4jVY3YqHDZQSIWBTwdHBQnOMYwQxrKkswGlWRgekje8B6qNpD5HK+ucbxdjD9InAwpkkKx6A31Qcjfmy4IXVhVKrknCA6sgVaX7C8U3wbUY93EzCMDwDKbcsfkw9MVpCMv8envglCE96WnW+1/Ah7GMMZRFiR0XXNIzABVXV9ZNJ4KNJGEBxjZaiLy9dTC0jhMtGXQMFCBnXAbJ1P3VkB8B1wNq3+0PCWtZQkwjWRQHblszQEMc4dtIaLUU3yuk431VYOE9nbS7sppl73EAjSYLsNLKdcK6Q2l4wVUawCCcnrsEaabs9/EQopys9+b9SCaXmIXLNHCDp2BErnOnQo95MnYAd85207E3ns/wBgy8Qe4eSEnGiCFlVYl8FY6TqfxJGw6DOMnS9m9jby3MkrJqkURzRMWYga1KEqmdOoaQdWM/WHer12j47HZxcyTLMTpjjX35GPREH8yegAJOwq9FRUFY6sNGKppxRAz+zi3caWnuiMg45o8CCPueYFeJ7OLZSzCe6BbGo80eA2+50G/wCZ86gm7ScQc6zcJGT0jSIMi+Sln7z4/F3c+QrY7GcRXiLtBxCRmuo9zbNhbdlycTRov2qnYHWW0kdBVS5sv2c4cDpPEXDDwNzHn8sVF9oeDcKSJkkvZpiw2gjmR5JD4KqKueuN9gOpIq6cd7F2N5GIprZML7hQaGTP4WXBHQbdNqqsvsskTK23EZI1ORiSGOQgejLoP55oCQ9kXFZ5rWSKfvfR5TEsudWoAA6NR3Yxk6C3jgdd6vVR3Z/g8dnbx20Q7ka4z4serO3qzEk+pqRoBSlKAUpSgFKUoBSlKAUpSgFKUoBSlKAUpSgFKUoBSlKAUpSgMc8yorOxwqgsSegAGST8q4tbXTXkz8Rl6yZECn+yhHugeTN7xPrXWu0vDDdWk9sr6DLE8erGcagRuM7jeuPfS5LUi0uLeRbhQFWOJGcSgbB4SBuu2+cY8aA3eIXqwxtK+cDwHVidlRR4knAFY73g/EbdI7qaEkY1h7XPPtSeqshzzFxgNjIODkHarH2S7GTSzJe36hBGdUFqDq0tjaWY9Gcb4A2X41eO0HFktLaW6k92JCxHnjoo9ScD50BxrjPay5uxDvDOEWRg6AxjV3V1TBmYqQusaVGST4VDWwmAieeXJWMBVmh1QBTg6e4+nHoSM9WBNbFpbvqmMmOdNCJZMfjmafKj0ACrj0qVhuJ5ZILa0SN5JITKeYxVQihfEDqS2BnbapR1nLyIRs6k1baxpcQ4w0rq8scIVgI3ktmIjGn7JynWNhsuoEj3fd0iul8J7bKLN3n3uIcIyLsZWbIjZAenMx8FIcZwua53xq0mgUyX3C8ICFMqmKVe8Qo6YbckDGPGtHS2QgwkqhjAZO8SnTRJ45Axnx6HJIatKku7eZc+7mlaXdSzLnj1/M234tJ9J5jKk0gbmys7aIeZsY0Y4JKoApCDfCR5PXOrPdSyyieOVEmBLD6FAQuT4kmQp8ckaujZFZuEwNMzLa8Ned4yBI78pSHYajrdupOc5Gx8NsVJXIvLeaGK7gjiWcPy9DlyGjAJVzgLuDtjyqsIpItTgox6839SK7McbuLNo30xIQksPMk+ywneOtVYFWHI6A6cZ3qW4fDfcTlM0PfJBBvJ1KQqNjy7WLqQfPxxuTtUPc2azRiNvdknm39GMwDD4ZzXWvZvxprqyUSfbQEwzD9aPA1ftLpb51rSej+bNaDunbhs57w26dtcUy6J4W0TJ5MOjL5qw3B8jXzxWzZtMsR0XEJ1wv4hh90+at0I9avXbfsc1w4vLRlS6VdJDfZzINxHJjcEfdcdOnwoEvFnRhA9rOt0ThbfSSXP6jjuMniXzgCqljrnZXja3tpDdKMcxe8v4WBKunyYEfKpaqx7POAS2VqY52UySSvKVT3Y+ZgmJSeoByc+bGrPQClKUApSlAKUpQClKUApSlAKUpQClKUApSlAKUpQClKUApSlAKUpQCvMeNe0oBVH9sD/ANRRPCS6t0b4GQH/APIq8VFdpeAx30Bt5S6qSrBkOHVlOVZTg7gjyoDkt73ZlbwdSmfVDrUfMNIf2a++zM7WNzJcIizaohEgdinLUMXKghG1AkjywFA3qfk9mty0ixvfB7bUGY8sLcd05CB17u5+/gGptfZ7Fqybicrn3fqx8iwjzj4YPrXPOnPPmgzkqUqneZ6b33uUPtJx+WU82di5UqEjQERRmRtCuw3xuccxyT10gZIr2Pha6WDnU7EFnGxBHu6OukL4D45ySSeh9peycb8NuLO3jCFk1J1JMiYZGdzlmOpVGpiTXMrTtLbsis80cbkDWjMAyt95SDvkHNUhTtq9WVp0cusndvk++G8Rkimflu0c0RVDIq/VyahrVHB7pyM9w7jvFSOtSHavi01+kCOkcTwyiQTRsSdlKkCNlwM58WOMDrVn9l/CBJZSzzxhheyNJocAjlABIgQdvcUN+1W7c+z+EnMc00Y/CCrgfAyKzfmSPSpunOPwPyJSo1Ifynp0foc6ihAkhjXYR5bHoqGNQT6lwfXSatnsvfF7xBB7pW2f9oq6n+Sr+VeX3s3nWYm1vAscgGszIJJFZRjMeNK4Iz3TsDnA3q09kuycdgJGEkksspUySSEZOgEKFCgBQMnYVSlDJGxahT7uGV7lhrwjxr2lUKilKUApSlAKUpQClKUApSlAKUpQClKUApSlAKUpQClKUApSlAKUpQClKUApSlAKUpQClKUArlPF/wDiZP8AEb/7GlKA6dw/7KP+4v8AoK2KUoBSlKAUpSgFKUoBSlKAUpSgFKUoBSlKAUpSgFKUoD//2Q=="/>
          <p:cNvSpPr>
            <a:spLocks noChangeAspect="1" noChangeArrowheads="1"/>
          </p:cNvSpPr>
          <p:nvPr/>
        </p:nvSpPr>
        <p:spPr bwMode="auto">
          <a:xfrm>
            <a:off x="1679576" y="-1371600"/>
            <a:ext cx="5572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F2B20"/>
              </a:solidFill>
            </a:endParaRPr>
          </a:p>
        </p:txBody>
      </p:sp>
      <p:sp>
        <p:nvSpPr>
          <p:cNvPr id="12" name="4 CuadroTexto"/>
          <p:cNvSpPr txBox="1"/>
          <p:nvPr/>
        </p:nvSpPr>
        <p:spPr>
          <a:xfrm>
            <a:off x="307346" y="91472"/>
            <a:ext cx="11884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Examples</a:t>
            </a:r>
            <a:r>
              <a:rPr lang="de-DE" sz="3200" b="1" dirty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, </a:t>
            </a:r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Main road 3, CDMX Mexico City</a:t>
            </a:r>
            <a:endParaRPr lang="en-US" sz="3000" dirty="0">
              <a:solidFill>
                <a:srgbClr val="2F2B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02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F14D-78AF-4FF1-A09C-E030FB4F8B68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94472"/>
            <a:ext cx="12192000" cy="113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1 Marcador de número de diapositiva"/>
          <p:cNvSpPr txBox="1">
            <a:spLocks/>
          </p:cNvSpPr>
          <p:nvPr/>
        </p:nvSpPr>
        <p:spPr>
          <a:xfrm>
            <a:off x="89483" y="6402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53FF14D-78AF-4FF1-A09C-E030FB4F8B68}" type="slidenum">
              <a:rPr lang="es-MX" sz="2800">
                <a:solidFill>
                  <a:srgbClr val="FFFFFF"/>
                </a:solidFill>
              </a:rPr>
              <a:pPr algn="l"/>
              <a:t>2</a:t>
            </a:fld>
            <a:endParaRPr lang="es-MX" sz="2800" dirty="0">
              <a:solidFill>
                <a:srgbClr val="FFFFFF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2" y="1"/>
            <a:ext cx="12162638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CuadroTexto"/>
              <p:cNvSpPr txBox="1"/>
              <p:nvPr/>
            </p:nvSpPr>
            <p:spPr>
              <a:xfrm>
                <a:off x="307346" y="91472"/>
                <a:ext cx="7010400" cy="604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200" b="1" dirty="0" smtClean="0">
                    <a:solidFill>
                      <a:srgbClr val="FFFFFF"/>
                    </a:solidFill>
                    <a:latin typeface="Arial"/>
                    <a:cs typeface="Arial"/>
                    <a:sym typeface="Trebuchet MS" pitchFamily="34" charset="0"/>
                  </a:rPr>
                  <a:t>Block Update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3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3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MX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−1</m:t>
                        </m:r>
                      </m:sub>
                    </m:sSub>
                  </m:oMath>
                </a14:m>
                <a:endParaRPr lang="en-US" sz="3000" dirty="0">
                  <a:solidFill>
                    <a:srgbClr val="2F2B20"/>
                  </a:solidFill>
                </a:endParaRPr>
              </a:p>
            </p:txBody>
          </p:sp>
        </mc:Choice>
        <mc:Fallback xmlns="">
          <p:sp>
            <p:nvSpPr>
              <p:cNvPr id="5" name="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6" y="91472"/>
                <a:ext cx="7010400" cy="604204"/>
              </a:xfrm>
              <a:prstGeom prst="rect">
                <a:avLst/>
              </a:prstGeom>
              <a:blipFill rotWithShape="0">
                <a:blip r:embed="rId5"/>
                <a:stretch>
                  <a:fillRect l="-2174" t="-17172" b="-2525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10" descr="data:image/jpeg;base64,/9j/4AAQSkZJRgABAQAAAQABAAD/2wCEAAkGBxQSEhURExMWFhUXFxkaGRcYGR8eGRsfGBsYGhoVFxoaHSggHB4lGxcXIjEhJSsrLi4uFyAzODMsNygtLiwBCgoKDg0OGxAQGy0mHyUsNy03LCssLzc1NDUsLiwsMCwtNyw0NCwvMC0sLCwsLy80LCw3NC4sLCw0LzIsLCwrLP/AABEIAKEBOgMBIgACEQEDEQH/xAAcAAEAAgMBAQEAAAAAAAAAAAAABQYDBAcBAgj/xABHEAACAQMCAwUEBgYIBAcBAAABAgMABBESIQUTMQYiQVFhBzJxgRQjM0JSkVNigpKToRUkQ3JzorHRNLPB0xY1VGN0ssKD/8QAGgEBAQADAQEAAAAAAAAAAAAAAAMBAgQFBv/EADURAAIBAgUBBgIIBwAAAAAAAAABAgMRBBIhMUFRBRNhgcHwMnEUIlKRsdHh8SQzNEJDcqH/2gAMAwEAAhEDEQA/AO40pSgFKUoBSlKAUpSgFKUoBSlKAUpSgFavEuIxW8bTTyLHGvV3IAGdhufEnbFbVUb2wA/Qovw/S7bV8Nfj88UAX2p2RkVQJuSxC/SmjKwAn3cs2Dgn72MDIq8A1x+eIOrI4DKwIIPQg9Qasnsq4o2ibh8rFmtSvLY9WhkBMefMrhkPwFAWrtPxcWdpPdMM8qNmA8z91fm2B865BbWdw6K81/e81hqfRcOqhm3IVQcAAnAHpV99r/8A5a34efb6vhzk/wCuKq7daAuPs04y9zZ6Zm1T27tBKx6sY8aXOfxIVOfMmrZXOvZUf6xxED3eZAf2jEM/yxVg9oXHGs7J3ixzpGWGHP6SU6Q37Iy37NAavG/aHbW1wbfRNKU+1eFNaxE9Fkwc59ACR41OcB7QW16hktpllUYzj3lz0DqcMp9CB0rlPDLFYIxGpJxuzH3nY7s7HxJO9WD2Xg/TuIEe7otc/wB7TKfzxigOk0pSgFKUoBSlKAUpSgFKUoBSlKAUpSgFKUoBSlKAUpSgFKUoBSlKAUpSgFKUoDS4zxNLWCW5kzoiQu2kZOB5CuWTdouJXEn0lJxbD+yt9IdNJ3+vPVmO3u40+HjXV+J2SzwyQPukiMjfBwVP8jXGODa4w1pNtPbHluPMD3JR+qy4OfjQF/7Hdtxcv9FuUEF2ASFBzHKB1eFj18yp3Hrg4l+2XBfptlNbA4Z1yh8nUhkP7yiuXcUszIoKNoljYPFIOqOvQ/A9CPEGpab2gXtxGscFv9GkAxNNMAQGHX6OgPfHiGbAoCJ4RemaJXYaX3WRfFXQ6XU/Bgf5Vltb+WzvFvIoWnDQtDIiuqn3g8bZY42OoZ9ajbWdYtaxl7iV3LyyEjBdtizvso90d1ckeVYzfyOcCTfxW3TVj0aVwVHzC0BN9peO33EYGtnt7eCNypJ5rSSLpZWBGlApOVrIRVeNjK+/KJ/x7hv9E1rXo4If0Nr/AJj/AD0UBNcF4ld2Mk7QxQSpO4ch3ZHGEVNIIUrju/zpx3jlxxCW2EtqbdIGeRvrVdWcroj0lcHbUx3AqEXhki9IUA/9md1P5FVH86fS5I/eeSP0nQOn8SM4Hzc0BOTzKis7HCqCxPkAMk/lVu9lXDGjtGuZBpku35xXxVCAsSfuAH9o1zu6u1liaK4QrG64Lo2qPB8dQGpegOSun1NT/B+2V5ZACZTfW2O68YAuVHhlRhZR0GRg+NAXfth2tisFUFTLPJkRQJ7zkdST0VB4senrVBl47xVnFx9JjR1OVtlT6gj8EjnvsSPvbYPQVqWzSTyyX1yMTzbBf0UYPchH+reZNfXFL4QRmQjJ2CqOru2yIo8ST/1oDpnY3tIt/b84RtG6u0ckbb6XTGpQw2YbjBHn4HIqdqv9guCNZ2UUL/anMkp/9yQl3/InHyqwUApSlAKUpQClKUApSlAKUpQClKUApSlAKUpQClKUApSlAKj+PcVS0t5Lh9wg2UdWY7Kgz4sxA+dSFcs9qnF+ZMlop7sQDv6u47qn+6hz/wD0HlWJOyuQxNZUabm+Cl3UzTO0spDyOSzN4ZPgoPRR0A8ABWHlDyFavGOYYysQJZjjIIBA8SMkb+HzrfVrYAD6NcHA6l9z6n6/rUUr8nz9GlKsnOVVLXl/qYJohpbYdD/pXTO2nZ2OSzj4gsqwXEECnmt7jppBMM3iyk9PEE7VzDiUcDr3I7mJhuDqDKcfddTN3lPyNWLiXFbi+SL6YscNtAgfRG2UmYDKysDuqKOiHO/XNUgrcnr4Cl3al9dS22e25WLK1QxoSi5KKTkDO4HWs30KP9Gn7o/2pYfZx/3F/wBBWS0MIXEkEzPlssH2OWJGPrhtjHgKkld7ni04OrUknUy26sx/Qo/0afuj/atvgUCrcqFULmKToMdGh8qxTzQAdy0mLeTSYHxJExP8qsvYDgnD7i45cq3Ek3LZ9L9y30qyBlVFmdm3dM6yc4zgdK3jHXc9DCYbJWUu9UvC/h8yJ7SBXMI7rDMmRsRnC9fWtCwt1WeEqqg6zuAB/ZybVd/ajwe3gNq0MEURPMUlEVcgBSAdI3FUy1+2g/xD/wAuSkvjGIk1joK+mhKdpVBiUEZBkTIPTxqBNlH+AD1UYI9QRuD61O8UtFeKeZt2imt44/JQ6l3YD8TagM+SjzOYmsVHqR7WnKNWOV209WbvDYhKpKnlTrs+kdxiekjR7Ahuu2DkEZ2rTvGeNjCv1bNkuEOYyhyNaeKOTt4dWPewDXiStG4lQZK7Fc41qeqZPQ+IPmB4E18gsSXc5djlvL0UegGw+HrWc+niVl2p/DXXx7fr75MQso/0afuir17I+z0c6reyyLKYWeOGFfdhKkgu4PWQjGPAAjHXamit/sreS2nLvLNVkJBjuIC2lZMM2GyQQsikjfG4J+eKZjsecpSnd9PU1+LoDc3BIyfpE+59JXH+lanKHkK+hcNIXkkADtJKzBfdDGRywXPhnNeW5iGrmwyu2okMrbacLgAc1cePhWN3uceV1cROLqZdXu/E85Q8seo2I9QRuD612nsHx83dsNZ+uiOiT1IGVk/aXB22B1DwrlnZG6soxMt5ayuDLqhJOXCEDKNiXGA2cdTg71dOzvaXhkMumC3lhaUohcjbqQgY8wkDU5/ereOnJ6WDgqM3eqpJ8X/U6HSlKoesKUpQClKUApSlAKUpQClKUApSlAKUpQClKUBjnmCKzscKoJJ8gBkn8q/PtxdtM7zvnVK7OQeo1nIT9kYX4KK697Sbvl8PlXxl0xfKQgP/AJNdcdYZ9PWpVHweH2xV+Gn5+i9TbtuFzyKHjt5nRhlWWJyCPMEDcetZP6Duv/S3H8J/9qkLLtneRRpEkiBI1VFHKXYKAAPyArN/48v/ANKn8Ja1tA5cmA+1L35FYvlaN+TJFKshUkI0TgkY6r3dx8K3bubuohB0xLHqXbLykLy4t/IlTj8RTyNfHFuKXE8/0qSbMixlF7i6QudRwuNiT1PpWXg8RdkLHOheYx/FLKCc9fBS2366+Vbwtwep2dGglLuW3te/mRlojqiqYpchQD9W/UDf7tfbORjKSDJCjMb7liAo93qSQB8ay23E52RWMvVQfcTxGfKvZrmV1KtJqUjBBRMH/LWloHmzhgczvKXvyE8Lo2iSOSNsZw6MpIJIyNQGdwasnsw/8zX/AOLP/wAy2qstNK+nmzPMUUIpkwWCgk6dWMtuTuxJ9az8IlkW5XlStETDKGdcatOqElVJ90kgd7GQAcYzkI2zaGuDVNYyPdtuPj/qy8e1+ZdVqmoagZSVyMgaV3I64qhWv20H+If+XJXl+0RePlKTnmFpeus4XrIx1SH9bcetYXm0PE+pVw/V/dHccb4I862l8Z1Yn+vh5epOcRuUWG5iZgHe4tnRSd2UJpLL54YEHHTbzFQksoUFmOAOpPQVt8TvWkjTKIRzFxIjhl8euQCPlmtbmBWRmGoCWIlQM5AlQlQD1yNsVipua9pwU8TCL5sv+nteO4AJJwAMk+QHjWW9jVJXVEkSIkmESYDaNu6QCfdJwM76dOd80srTnMc/Zx7nyZ8ZVPgNmPrpHnWuV3scMcFN4juX9/h1MaNnBHQ4P5198CudAR8EDOiUHyLHlzD88E+ROfcrXsvs0/ur/oK3YYByYJCO6wMUg81dmCk/Bzj4StW1Pdnf2OrTmvfJqRfe/wASX/mvW7acNmlGqKCV1yRqSNiMjqMgYqNsVITBJJDSAk9Th2GT6mrBwftPdWsfKhkUJqLYKAnLdd610vqcLVF4iffNpXe3zNf+grr/ANLcfwn/ANq8fs/dEEG1uMEY+yfx+VS//j2+/Sp/DH+9P/Ht9+lT+GP96z9QsoYBf3S9+R1Ps5cSyWsLzqVlMa8wEEHUBhjg7gEgkehFSNU32d9pJbsTJOys8ZQgqunuuCACP7yNv61cqsndH0VOpGpFSjsxSlKybilKUApSlAKUpQClKUApSlAKUpQClKUBX+2XZxr6OONZhFok17prB7rLjAZfxZ+Vc47ZdjZLC2Nzz1kAdAQIWAUMwBkYiU4CjfpXZ68ZQQQRkHYg9D6GsOKZCphqVR3nG7OARcHkYBluImUjIIiJBHmCJd6+/wCg5v00f8Jv+7XROJezKAsXtJZLNjuVjw0JPnyXBUfs4qudo+yt7ZW010b2GVYkLlWt9JOPDKydflWMiJ/QcP8AYRVL3hkqFF5sZ5jFfsm27jsWP1n6uP2hUv2fixCD+Mls+Y91T+4q1h4nP34z5QzP8xyh/wDo1IcOj0xRr5RoPyUVlJLYtSoU6V8itcjeA9k7ieYWsc0QEcYZ3aJu6CSqDSJO8zFX8gAh9BWbj/Y28tDqdkeD9NHEzaf8SMSalH6w1DzxV49mUYL3smN+bFHn0SJXA/OZvzq9VjIiTwWHbu4I/PMti4QSCeJw2AmmMnWT0Cnm46AnPQAE+FYl4TMSGkMT4UgxqWUNqKnSzHORlRtgA+O1TvHFT+lbxI1CJGU7q7LrljjLyYGwJxg/M+JrQsWkndjzDHGFRl0hSTrL4LF1b7qA4GPfx4VzyzOeWHBzdwo1rUYpNc/M12tOZh2mEcqAl1kHcRSB7qhwNIx9pk536dBOcG7E3MtuL1Z0UoZWSM27kuE5iKQecDh17w2+8OvjptayFWlde5DMFW4UDuSBUcMVbOn31GrdSQQcdDfOH+0BRA3PUfSk2Ea7CbPSSPOdK/iznRvnI0lqRlraasy8VCU81WNprn8jnnFLeGRBKpRJNQ7wUliy5zEyKQzMN9juMZ2qPh4dctguYlAZWxhsnSwYZwxC5wPPGanb15p3uLzQskiKOdLjEcS7YjB6nSp1aPeI3YjINa3EYJYgrrNqJdVKsqhDq7oAwNQ7xXfUcZ8a0k5z1gvvJVKcq8lOMVps36GadBcoY2HLkTDA+9pO+HU7alPeUg42JBxkGtzgXDZJ1ENlHrQZVp3OIQfvHUN5XySSE2z1K1BcRlVhby47jSxCRT4xs6tJE3odABHxFfoGOMKAqgAAYAAwAB4AeFUpTzRu9zqoTzxzNa7fccR4/wBirix5AM8Ukbty9YiYFWCkqGXmnZghGrPXAxvX3Hw/FtyC2ToK6gMbnJBAycYJ8/Cuie0uLNg7eKSQOP2Joyf8uR86pfjVEkjanQp023BWuVDh9lI5AEiKHQyjMZJ7zEspxIOhcb+tb/8AQc36aP8AhN/3acMGJY/T6VH8uYCP5Riprs3wa74gJ3iuYYEineHBhLt3Ap1ElwNw48KxlROWCoSbbiiF/oOb9NH/AAm/7tbXY3s4/EHuVW4QLAyKJFhZkcspLKDzAMqdiAT1B8audr7MFf8A427muF8YlAhiPowj7zfvVebGyjhjWKJFjjUYVFACj4AUyI1+g4f7CKx2O7HPYyvK1wJA6BdIjKdDkEku2cb/AJmrdSlZSsdEIRhHLFWQpSlZNxSlKAUpSgFKUoBSlKAUpSgFKUoBSlKAUpVS9qV9NBw6SSGRoiHiDOvvKjuqOVJ6HDdfCgNntT2qsbcGG5uArMMcuNmM2/QqIu+p8mGOnWubdoe3EkttdWeiaaCSFhHcSRGJ1JzhJcgIwG3f7vXcZ3OSw4ZFBkRoASTqbq7HxLOdyTW3QFeu5lkZNJyeRMjDoyk8k4ZTuD8amrF8xxnzRT+aiofi3D1i0OinGoKFB0smo4HKbbALaRyz3TkdPHJw285cargyRqAoZQeYukdJI+pIGPdGf1anns7SJuqou09PHg6D7MWx9NXx56N8mgiGfzRvyq8Vybsxx1bWd7gK0sEyKj8rDMjRFyrac5OzsrAd4ELt1xIcd7dyyER2/wDVkc6RLKBznOM6YYjkKeu75O3u+NUKFW7URGPinEx+JIZF+cOP/sDWDgUo1be68ETJ66dQYfINH+9WW5tQkqHJPMEiuzEs7sQjBmY7k6UYegwBgCouxjaNIQMA4zET7uoDEtux9SHI9Og7lSjpUl5EIaVZ+X5HRuxvFoYUu4bhlCbzjV0aMoiSrg+9pZdx5Sr51QbjLMyKDCDl4PvGDUWCRSncZIBABODpZRnSCfu6vFmwxjbETA6GHeMx2WNc7bah3hsS674BqWtlmW3kti8RWY6pDysvq2wUfWMaMLoJGRpB61rNd47dPxNake9llWy58fe5YL7ilseEC2gTQZswGHOWVj/xDOTu2FLPrPvalP3xVY42dQjTxaVD/DPNJ/yAfMVoLNyXaaQDUgCTEL1QbpMABnHiQPNhuUryUvLJjdXddKjbMMZPekbqA5xsPMKPusapCV1ruVpTzLXdbmi7cyKBV/tb1UX4PO4H8q/Rlfn7hlqjrBGU7nLeTT5asBR6ECQ4/u1beD9rp7V+Sz/SkC6uWzD6Si5xqVmIEg6bPg/rHpWtHZvxZph/hb6t/iW32kyY4fKPxNCg+LzRr/1qknrUh2s7TLerHHHHIkKOJZZJl0A6MlUVSc7PpYscAaNic7VubimQWjxpAyZX2jA8x0L/AB2X9at5SUdWVnOMFeTNC0nVXRnYKNd02ScDHMKj89Y/Otrs72wls454YoX+uvJJGm5TSCJGWMD6pcEvhM6WK41DIrQ4VZCSQr38Rqp5jbO3MLd1P0Q7uTgBjkdOpssUQQBVUKAMAAYA+ApFt6iMnLW1kW3st2z4e2IBdvzmOT9K1RyOx2yA4Vd8bKmAPACrnXG7y1SVdEiK6nwYZHy8vjVh9kssoN5bmRnt4HjSEOdTJqTU6BjuVGVAB6YrY2Oh0pSgFKUoBSlKAUpSgFKUoBSlKAUpSgFKUoBSlKAVpca4XHdQSW0oJjkUq2Dg49D4Gt2lAc7k9msy7RcSk0+AliSQj9oaSfnWS29mIY/1q9uJh+BMQp89HeP71dAqp9q+3MVo/wBHija5uiM8lCAEHg0znaMH5ncbUBzriPBvo893w1dlGma31EnCvuu7HJCTJUfZxh5Na/VvKgYHH3kwrxSDx207dRpfBG9TVzJcXVyt3dNGGVGRI4gdKqxBIZ23c7DyAPSoviEBSTC4GtuZET0EqglkPo66jt4GT0rDSaszDSkrM+gv1mDmKfGcqffA8QSMSKPIjK56DIr2YPIyLIisoDZYY0sCMYKNuD6d4bdfCt9ClxGCV2PUHZkYbEZHRlOdxWpKWh+070f6Xy9JQOn98bdc6ds8tSnOCeXbocNWlUpxfdu8enT5GveJIqrpzIqurAE99QDhtJPvjQWGDvvsT0rFFc/VzLyhJCX7jKc4eUlgsq+9H9aJMN4FGBwQMylatxZ5bmIdEmxzjKsQGA5i5GrAZsHqNRwdzUYV2nd9DmpYpp3l0t+5qJYMcKg1pFkE6yjtId2kVgNyNR3yN3byrMBNjpdj01Qn/MSf9aknFolsjRa4bxGhEkbOSk4eRUklA9xydRYsoVgcagBsdyu6mko6HqUklBWd/ErjW7p9e0ZCgYl5kmtyh6kgEqAuS2zdNW29eEtFBNEiNkEK8xOwWY6I5GdslmAJGPDlsThRVgszaFp2vC8gjKLFbIx+sLJqYsoI1DvAd86ABvjNQ0PD+hfcDZEySAqklNZP2jqPvEdckAZJMqs1TlfqQr1VSlm6rb8GfNs7s7tH3IyFVX+8VXJ+rUjbJY94+AGAetfYiaORGij1DRICS2N2aI6nJyzEhDvgn4da3q1zKzsUiAJHvOfcT0P4m/VHzK7Z5YTm2lHg4KVWrKSUOOPUxXHUGUmVzukYG2RjdEzjbbvsds9RWLiFrqMaykFmbVoB7iLGQzNv7zZ0LqPTXsBvmWgt0hDOTvjLyN1IXJyT0AG+w2FRBBmfBBBlAyN8pCvgfJnJI8++fwV2QpW+tLVnpUqFnmm7y97Hsiu8ISMkS3syomOoEmFDDyxEur0JNdAm9lsKgfRbm5tyB018yM+pSXP8iKqdzBIJYbmB1SWDXoDpqjOsBSGGxGwwCNxk1b+A+0VWkS3vovo0rnSkgbVBIfwq/VGPgrY+NWOg1R7OLg7NxNsfqW6BvzJOPyq19lezcVhE0UTO5dzI7yNl2YhVLEgAdFGwFTVKAUpSgFKUoBSlKAUpSgFKUoBSlKAUpSgFKUoBSlKAUpSgIDt3xaW0sLi4hXVIibeIXJAMhHiEBLY/VrnfY/hnD2jxPeTQ3THVLrmVRMx/t42de+rDDDBOM4ODXYJYwylWAKsCCD0IOxBHliubxeyp1zGOIOLcE6IhChZVJJCcxy2rAOM4HSgNpuz3DhseJOD/APJj/wBq3G9nlrKo/rFyy5BBEq4ypBBBCeYFbnZv2f2VkS8cWuU5zLLhnOeuNtK/sgVpdsTbcPj58TPBO50xx2+n65vwtCQUYeb4BA8fAgfcfs3t1LFZ7oFsZ+sG+BgH3OuNvkK+L72fLobkXM4lAynMYNGSPuuoUEqehwc75FV617RcSKK0lyiyY3UQqYwfI76j8mFXXsl2nF2GjkAjuYx34wcgg9JYid2Q/mp2PgSByhoXi5mF0GLImtmIzGQMkxN00kbgHusCCCu4qNW9L3RCSlVKIMNjAY6yA0TENuA2cYI7m/eFdR9qXDIGiSVk+vd0iVwzKSuTIytpIDjQkmA2QNR86r9h2espLN728LK7yOImDNqUx/Vpy41PfbVGzgYJOryrmnTi56dDjqUYSqNJa2/YgZFJgSW4jVY3YqHDZQSIWBTwdHBQnOMYwQxrKkswGlWRgekje8B6qNpD5HK+ucbxdjD9InAwpkkKx6A31Qcjfmy4IXVhVKrknCA6sgVaX7C8U3wbUY93EzCMDwDKbcsfkw9MVpCMv8envglCE96WnW+1/Ah7GMMZRFiR0XXNIzABVXV9ZNJ4KNJGEBxjZaiLy9dTC0jhMtGXQMFCBnXAbJ1P3VkB8B1wNq3+0PCWtZQkwjWRQHblszQEMc4dtIaLUU3yuk431VYOE9nbS7sppl73EAjSYLsNLKdcK6Q2l4wVUawCCcnrsEaabs9/EQopys9+b9SCaXmIXLNHCDp2BErnOnQo95MnYAd85207E3ns/wBgy8Qe4eSEnGiCFlVYl8FY6TqfxJGw6DOMnS9m9jby3MkrJqkURzRMWYga1KEqmdOoaQdWM/WHer12j47HZxcyTLMTpjjX35GPREH8yegAJOwq9FRUFY6sNGKppxRAz+zi3caWnuiMg45o8CCPueYFeJ7OLZSzCe6BbGo80eA2+50G/wCZ86gm7ScQc6zcJGT0jSIMi+Sln7z4/F3c+QrY7GcRXiLtBxCRmuo9zbNhbdlycTRov2qnYHWW0kdBVS5sv2c4cDpPEXDDwNzHn8sVF9oeDcKSJkkvZpiw2gjmR5JD4KqKueuN9gOpIq6cd7F2N5GIprZML7hQaGTP4WXBHQbdNqqsvsskTK23EZI1ORiSGOQgejLoP55oCQ9kXFZ5rWSKfvfR5TEsudWoAA6NR3Yxk6C3jgdd6vVR3Z/g8dnbx20Q7ka4z4serO3qzEk+pqRoBSlKAUpSgFKUoBSlKAUpSgFKUoBSlKAUpSgFKUoBSlKAUpSgMc8yorOxwqgsSegAGST8q4tbXTXkz8Rl6yZECn+yhHugeTN7xPrXWu0vDDdWk9sr6DLE8erGcagRuM7jeuPfS5LUi0uLeRbhQFWOJGcSgbB4SBuu2+cY8aA3eIXqwxtK+cDwHVidlRR4knAFY73g/EbdI7qaEkY1h7XPPtSeqshzzFxgNjIODkHarH2S7GTSzJe36hBGdUFqDq0tjaWY9Gcb4A2X41eO0HFktLaW6k92JCxHnjoo9ScD50BxrjPay5uxDvDOEWRg6AxjV3V1TBmYqQusaVGST4VDWwmAieeXJWMBVmh1QBTg6e4+nHoSM9WBNbFpbvqmMmOdNCJZMfjmafKj0ACrj0qVhuJ5ZILa0SN5JITKeYxVQihfEDqS2BnbapR1nLyIRs6k1baxpcQ4w0rq8scIVgI3ktmIjGn7JynWNhsuoEj3fd0iul8J7bKLN3n3uIcIyLsZWbIjZAenMx8FIcZwua53xq0mgUyX3C8ICFMqmKVe8Qo6YbckDGPGtHS2QgwkqhjAZO8SnTRJ45Axnx6HJIatKku7eZc+7mlaXdSzLnj1/M234tJ9J5jKk0gbmys7aIeZsY0Y4JKoApCDfCR5PXOrPdSyyieOVEmBLD6FAQuT4kmQp8ckaujZFZuEwNMzLa8Ned4yBI78pSHYajrdupOc5Gx8NsVJXIvLeaGK7gjiWcPy9DlyGjAJVzgLuDtjyqsIpItTgox6839SK7McbuLNo30xIQksPMk+ywneOtVYFWHI6A6cZ3qW4fDfcTlM0PfJBBvJ1KQqNjy7WLqQfPxxuTtUPc2azRiNvdknm39GMwDD4ZzXWvZvxprqyUSfbQEwzD9aPA1ftLpb51rSej+bNaDunbhs57w26dtcUy6J4W0TJ5MOjL5qw3B8jXzxWzZtMsR0XEJ1wv4hh90+at0I9avXbfsc1w4vLRlS6VdJDfZzINxHJjcEfdcdOnwoEvFnRhA9rOt0ThbfSSXP6jjuMniXzgCqljrnZXja3tpDdKMcxe8v4WBKunyYEfKpaqx7POAS2VqY52UySSvKVT3Y+ZgmJSeoByc+bGrPQClKUApSlAKUpQClKUApSlAKUpQClKUApSlAKUpQClKUApSlAKUpQCvMeNe0oBVH9sD/ANRRPCS6t0b4GQH/APIq8VFdpeAx30Bt5S6qSrBkOHVlOVZTg7gjyoDkt73ZlbwdSmfVDrUfMNIf2a++zM7WNzJcIizaohEgdinLUMXKghG1AkjywFA3qfk9mty0ixvfB7bUGY8sLcd05CB17u5+/gGptfZ7Fqybicrn3fqx8iwjzj4YPrXPOnPPmgzkqUqneZ6b33uUPtJx+WU82di5UqEjQERRmRtCuw3xuccxyT10gZIr2Pha6WDnU7EFnGxBHu6OukL4D45ySSeh9peycb8NuLO3jCFk1J1JMiYZGdzlmOpVGpiTXMrTtLbsis80cbkDWjMAyt95SDvkHNUhTtq9WVp0cusndvk++G8Rkimflu0c0RVDIq/VyahrVHB7pyM9w7jvFSOtSHavi01+kCOkcTwyiQTRsSdlKkCNlwM58WOMDrVn9l/CBJZSzzxhheyNJocAjlABIgQdvcUN+1W7c+z+EnMc00Y/CCrgfAyKzfmSPSpunOPwPyJSo1Ifynp0foc6ihAkhjXYR5bHoqGNQT6lwfXSatnsvfF7xBB7pW2f9oq6n+Sr+VeX3s3nWYm1vAscgGszIJJFZRjMeNK4Iz3TsDnA3q09kuycdgJGEkksspUySSEZOgEKFCgBQMnYVSlDJGxahT7uGV7lhrwjxr2lUKilKUApSlAKUpQClKUApSlAKUpQClKUApSlAKUpQClKUApSlAKUpQClKUApSlAKUpQClKUArlPF/wDiZP8AEb/7GlKA6dw/7KP+4v8AoK2KUoBSlKAUpSgFKUoBSlKAUpSgFKUoBSlKAUpSgFKUoD//2Q=="/>
          <p:cNvSpPr>
            <a:spLocks noChangeAspect="1" noChangeArrowheads="1"/>
          </p:cNvSpPr>
          <p:nvPr/>
        </p:nvSpPr>
        <p:spPr bwMode="auto">
          <a:xfrm>
            <a:off x="1679576" y="-1371600"/>
            <a:ext cx="5572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F2B2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/>
              <p:cNvSpPr txBox="1"/>
              <p:nvPr/>
            </p:nvSpPr>
            <p:spPr>
              <a:xfrm>
                <a:off x="8837569" y="3997771"/>
                <a:ext cx="1822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1600" dirty="0" err="1" smtClean="0"/>
                  <a:t>Current</a:t>
                </a:r>
                <a:r>
                  <a:rPr lang="es-MX" sz="1600" dirty="0" smtClean="0"/>
                  <a:t> </a:t>
                </a:r>
                <a:r>
                  <a:rPr lang="es-MX" sz="1600" dirty="0" err="1" smtClean="0"/>
                  <a:t>Frame</a:t>
                </a:r>
                <a:r>
                  <a:rPr lang="es-MX" sz="1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s-MX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s-MX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s-MX" sz="1400" dirty="0"/>
              </a:p>
            </p:txBody>
          </p:sp>
        </mc:Choice>
        <mc:Fallback xmlns="">
          <p:sp>
            <p:nvSpPr>
              <p:cNvPr id="35" name="CuadroTexto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7569" y="3997771"/>
                <a:ext cx="1822754" cy="338554"/>
              </a:xfrm>
              <a:prstGeom prst="rect">
                <a:avLst/>
              </a:prstGeom>
              <a:blipFill rotWithShape="0">
                <a:blip r:embed="rId12"/>
                <a:stretch>
                  <a:fillRect l="-2007" t="-5455" b="-2363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/>
              <p:cNvSpPr txBox="1"/>
              <p:nvPr/>
            </p:nvSpPr>
            <p:spPr>
              <a:xfrm>
                <a:off x="3877379" y="3999037"/>
                <a:ext cx="3206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1600" dirty="0" err="1" smtClean="0"/>
                  <a:t>Previous</a:t>
                </a:r>
                <a:r>
                  <a:rPr lang="es-MX" sz="1600" dirty="0" smtClean="0"/>
                  <a:t> </a:t>
                </a:r>
                <a:r>
                  <a:rPr lang="es-MX" sz="1600" dirty="0" err="1" smtClean="0"/>
                  <a:t>Frame</a:t>
                </a:r>
                <a:r>
                  <a:rPr lang="es-MX" sz="1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s-MX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s-MX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 −1</m:t>
                        </m:r>
                      </m:sub>
                    </m:sSub>
                  </m:oMath>
                </a14:m>
                <a:endParaRPr lang="es-MX" sz="1400" dirty="0"/>
              </a:p>
            </p:txBody>
          </p:sp>
        </mc:Choice>
        <mc:Fallback xmlns="">
          <p:sp>
            <p:nvSpPr>
              <p:cNvPr id="39" name="CuadroTexto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379" y="3999037"/>
                <a:ext cx="3206321" cy="338554"/>
              </a:xfrm>
              <a:prstGeom prst="rect">
                <a:avLst/>
              </a:prstGeom>
              <a:blipFill rotWithShape="0">
                <a:blip r:embed="rId13"/>
                <a:stretch>
                  <a:fillRect l="-951" t="-5357" b="-2142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Imagen 3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315" y="1157999"/>
            <a:ext cx="4714760" cy="2677837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408" y="1161683"/>
            <a:ext cx="4711076" cy="2674153"/>
          </a:xfrm>
          <a:prstGeom prst="rect">
            <a:avLst/>
          </a:prstGeom>
        </p:spPr>
      </p:pic>
      <p:grpSp>
        <p:nvGrpSpPr>
          <p:cNvPr id="33" name="Grupo 32"/>
          <p:cNvGrpSpPr/>
          <p:nvPr/>
        </p:nvGrpSpPr>
        <p:grpSpPr>
          <a:xfrm>
            <a:off x="70289" y="893176"/>
            <a:ext cx="2528683" cy="4667693"/>
            <a:chOff x="48010" y="890700"/>
            <a:chExt cx="2528683" cy="4667693"/>
          </a:xfrm>
        </p:grpSpPr>
        <p:grpSp>
          <p:nvGrpSpPr>
            <p:cNvPr id="34" name="Group 91"/>
            <p:cNvGrpSpPr>
              <a:grpSpLocks/>
            </p:cNvGrpSpPr>
            <p:nvPr/>
          </p:nvGrpSpPr>
          <p:grpSpPr bwMode="auto">
            <a:xfrm>
              <a:off x="48010" y="890700"/>
              <a:ext cx="2528683" cy="4667693"/>
              <a:chOff x="31513" y="13118"/>
              <a:chExt cx="1905910" cy="3066632"/>
            </a:xfrm>
          </p:grpSpPr>
          <p:sp>
            <p:nvSpPr>
              <p:cNvPr id="38" name="Paralelogramo 37"/>
              <p:cNvSpPr>
                <a:spLocks noChangeArrowheads="1"/>
              </p:cNvSpPr>
              <p:nvPr/>
            </p:nvSpPr>
            <p:spPr bwMode="auto">
              <a:xfrm>
                <a:off x="31513" y="13118"/>
                <a:ext cx="886539" cy="327028"/>
              </a:xfrm>
              <a:prstGeom prst="parallelogram">
                <a:avLst>
                  <a:gd name="adj" fmla="val 25000"/>
                </a:avLst>
              </a:prstGeom>
              <a:solidFill>
                <a:srgbClr val="FFFFFF"/>
              </a:solidFill>
              <a:ln w="12700" algn="ctr">
                <a:solidFill>
                  <a:srgbClr val="5B9BD5"/>
                </a:solidFill>
                <a:miter lim="800000"/>
                <a:headEnd/>
                <a:tailEnd/>
              </a:ln>
            </p:spPr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MX" sz="1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Video</a:t>
                </a:r>
                <a:endParaRPr lang="es-MX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MX" sz="1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Sequence</a:t>
                </a:r>
                <a:endParaRPr lang="es-MX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ángulo 41"/>
                  <p:cNvSpPr>
                    <a:spLocks noChangeArrowheads="1"/>
                  </p:cNvSpPr>
                  <p:nvPr/>
                </p:nvSpPr>
                <p:spPr bwMode="auto">
                  <a:xfrm>
                    <a:off x="175036" y="578274"/>
                    <a:ext cx="598859" cy="324488"/>
                  </a:xfrm>
                  <a:prstGeom prst="rect">
                    <a:avLst/>
                  </a:prstGeom>
                  <a:solidFill>
                    <a:srgbClr val="92D050"/>
                  </a:solid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a:t>Block Update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  <m:r>
                              <a:rPr lang="en-US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  <m:r>
                              <a:rPr lang="en-US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−1</m:t>
                            </m:r>
                          </m:sub>
                        </m:sSub>
                      </m:oMath>
                    </a14:m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2" name="Rectángulo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5036" y="578274"/>
                    <a:ext cx="598859" cy="324488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9091" r="-12879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Conector recto de flecha 42"/>
              <p:cNvCxnSpPr>
                <a:cxnSpLocks noChangeShapeType="1"/>
              </p:cNvCxnSpPr>
              <p:nvPr/>
            </p:nvCxnSpPr>
            <p:spPr bwMode="auto">
              <a:xfrm>
                <a:off x="474783" y="340146"/>
                <a:ext cx="0" cy="238128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ángulo 43"/>
                  <p:cNvSpPr>
                    <a:spLocks noChangeArrowheads="1"/>
                  </p:cNvSpPr>
                  <p:nvPr/>
                </p:nvSpPr>
                <p:spPr bwMode="auto">
                  <a:xfrm>
                    <a:off x="160020" y="1893570"/>
                    <a:ext cx="630555" cy="419735"/>
                  </a:xfrm>
                  <a:prstGeom prst="rect">
                    <a:avLst/>
                  </a:prstGeom>
                  <a:noFill/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Frame Projection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𝑡𝑝</m:t>
                            </m:r>
                          </m:sub>
                        </m:sSub>
                        <m:r>
                          <a:rPr lang="en-US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</m:t>
                        </m:r>
                        <m:r>
                          <a:rPr lang="es-MX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𝑊</m:t>
                        </m:r>
                        <m:r>
                          <a:rPr lang="en-US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  <m:r>
                              <a:rPr lang="en-US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</m:sub>
                        </m:sSub>
                      </m:oMath>
                    </a14:m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4" name="Rectángulo 4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0020" y="1893570"/>
                    <a:ext cx="630555" cy="419735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429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ángulo 44"/>
                  <p:cNvSpPr>
                    <a:spLocks noChangeArrowheads="1"/>
                  </p:cNvSpPr>
                  <p:nvPr/>
                </p:nvSpPr>
                <p:spPr bwMode="auto">
                  <a:xfrm>
                    <a:off x="124460" y="1428115"/>
                    <a:ext cx="700405" cy="274955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s-MX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Transformation Matrix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𝑇</m:t>
                            </m:r>
                          </m:sup>
                        </m:sSup>
                      </m:oMath>
                    </a14:m>
                    <a:endParaRPr lang="es-MX" sz="11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" name="Rectángulo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24460" y="1428115"/>
                    <a:ext cx="700405" cy="27495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5806" r="-9032" b="-9859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6" name="Rectángulo 45"/>
              <p:cNvSpPr>
                <a:spLocks noChangeArrowheads="1"/>
              </p:cNvSpPr>
              <p:nvPr/>
            </p:nvSpPr>
            <p:spPr bwMode="auto">
              <a:xfrm>
                <a:off x="180340" y="1085850"/>
                <a:ext cx="589280" cy="196215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solidFill>
                  <a:srgbClr val="5B9BD5"/>
                </a:solidFill>
                <a:miter lim="800000"/>
                <a:headEnd/>
                <a:tailEnd/>
              </a:ln>
            </p:spPr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MX" sz="1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IPCA</a:t>
                </a:r>
                <a:endParaRPr lang="es-MX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47" name="Conector recto de flecha 46"/>
              <p:cNvCxnSpPr>
                <a:cxnSpLocks noChangeShapeType="1"/>
              </p:cNvCxnSpPr>
              <p:nvPr/>
            </p:nvCxnSpPr>
            <p:spPr bwMode="auto">
              <a:xfrm>
                <a:off x="474980" y="902970"/>
                <a:ext cx="1" cy="18288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" name="Conector recto de flecha 47"/>
              <p:cNvCxnSpPr>
                <a:cxnSpLocks noChangeShapeType="1"/>
              </p:cNvCxnSpPr>
              <p:nvPr/>
            </p:nvCxnSpPr>
            <p:spPr bwMode="auto">
              <a:xfrm>
                <a:off x="474980" y="1282065"/>
                <a:ext cx="1" cy="14605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" name="Conector recto de flecha 48"/>
              <p:cNvCxnSpPr>
                <a:cxnSpLocks noChangeShapeType="1"/>
              </p:cNvCxnSpPr>
              <p:nvPr/>
            </p:nvCxnSpPr>
            <p:spPr bwMode="auto">
              <a:xfrm>
                <a:off x="474980" y="1703070"/>
                <a:ext cx="635" cy="19050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0" name="Rectángulo 49"/>
              <p:cNvSpPr>
                <a:spLocks noChangeArrowheads="1"/>
              </p:cNvSpPr>
              <p:nvPr/>
            </p:nvSpPr>
            <p:spPr bwMode="auto">
              <a:xfrm>
                <a:off x="160020" y="2614930"/>
                <a:ext cx="641350" cy="464820"/>
              </a:xfrm>
              <a:prstGeom prst="rect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/>
              </a:ln>
            </p:spPr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Thresholding</a:t>
                </a:r>
                <a:endParaRPr lang="es-MX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&amp;  </a:t>
                </a:r>
                <a:r>
                  <a:rPr lang="en-US" sz="1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Binarization</a:t>
                </a:r>
                <a:endParaRPr lang="es-MX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Rectángulo 50"/>
                  <p:cNvSpPr>
                    <a:spLocks noChangeArrowheads="1"/>
                  </p:cNvSpPr>
                  <p:nvPr/>
                </p:nvSpPr>
                <p:spPr bwMode="auto">
                  <a:xfrm>
                    <a:off x="1194660" y="2634614"/>
                    <a:ext cx="649605" cy="445135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Morphological Dilation </a:t>
                    </a:r>
                    <a:endParaRPr lang="es-MX" sz="11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_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𝑏𝑑</m:t>
                              </m:r>
                            </m:sub>
                          </m:sSub>
                        </m:oMath>
                      </m:oMathPara>
                    </a14:m>
                    <a:endParaRPr lang="es-MX" sz="11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" name="Rectángulo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194660" y="2634614"/>
                    <a:ext cx="649605" cy="44513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7692" r="-11189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ángulo 51"/>
                  <p:cNvSpPr>
                    <a:spLocks noChangeArrowheads="1"/>
                  </p:cNvSpPr>
                  <p:nvPr/>
                </p:nvSpPr>
                <p:spPr bwMode="auto">
                  <a:xfrm>
                    <a:off x="1181326" y="902970"/>
                    <a:ext cx="675005" cy="321945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Edge Detector</a:t>
                    </a:r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_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𝑠𝑜𝑏</m:t>
                              </m:r>
                            </m:sub>
                          </m:sSub>
                        </m:oMath>
                      </m:oMathPara>
                    </a14:m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1" name="Rectángulo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181326" y="902970"/>
                    <a:ext cx="675005" cy="32194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3356" r="-4027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ángulo 15"/>
                  <p:cNvSpPr>
                    <a:spLocks noChangeArrowheads="1"/>
                  </p:cNvSpPr>
                  <p:nvPr/>
                </p:nvSpPr>
                <p:spPr bwMode="auto">
                  <a:xfrm>
                    <a:off x="941860" y="1428115"/>
                    <a:ext cx="995563" cy="377825"/>
                  </a:xfrm>
                  <a:prstGeom prst="flowChartTerminator">
                    <a:avLst/>
                  </a:prstGeom>
                  <a:solidFill>
                    <a:srgbClr val="FFFFFF"/>
                  </a:solidFill>
                  <a:ln w="12700" algn="ctr">
                    <a:solidFill>
                      <a:srgbClr val="5B9BD5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Edge Selector</a:t>
                    </a:r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s-MX" sz="11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11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s-MX" sz="11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𝑓𝑡</m:t>
                                  </m:r>
                                </m:sub>
                              </m:s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_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𝑠𝑜𝑏</m:t>
                              </m:r>
                            </m:sub>
                          </m:sSub>
                          <m:r>
                            <a:rPr lang="es-MX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&amp; </m:t>
                          </m:r>
                          <m:sSub>
                            <m:sSubPr>
                              <m:ctrlP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_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𝑏𝑑𝑎</m:t>
                              </m:r>
                            </m:sub>
                          </m:sSub>
                        </m:oMath>
                      </m:oMathPara>
                    </a14:m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s-MX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53" name="Rectángulo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941860" y="1428115"/>
                    <a:ext cx="995563" cy="377825"/>
                  </a:xfrm>
                  <a:prstGeom prst="flowChartTerminator">
                    <a:avLst/>
                  </a:prstGeom>
                  <a:blipFill rotWithShape="0">
                    <a:blip r:embed="rId18"/>
                    <a:stretch>
                      <a:fillRect t="-2083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Rectángulo 53"/>
              <p:cNvSpPr>
                <a:spLocks noChangeArrowheads="1"/>
              </p:cNvSpPr>
              <p:nvPr/>
            </p:nvSpPr>
            <p:spPr bwMode="auto">
              <a:xfrm>
                <a:off x="1194660" y="2066925"/>
                <a:ext cx="649605" cy="344170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solidFill>
                  <a:srgbClr val="5B9BD5"/>
                </a:solidFill>
                <a:miter lim="800000"/>
                <a:headEnd/>
                <a:tailEnd/>
              </a:ln>
            </p:spPr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Area Thresholding</a:t>
                </a:r>
                <a:endParaRPr lang="es-MX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55" name="Conector recto de flecha 54"/>
              <p:cNvCxnSpPr>
                <a:cxnSpLocks noChangeShapeType="1"/>
              </p:cNvCxnSpPr>
              <p:nvPr/>
            </p:nvCxnSpPr>
            <p:spPr bwMode="auto">
              <a:xfrm>
                <a:off x="475615" y="2313305"/>
                <a:ext cx="5080" cy="301625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6" name="Conector recto de flecha 55"/>
              <p:cNvCxnSpPr>
                <a:cxnSpLocks noChangeShapeType="1"/>
              </p:cNvCxnSpPr>
              <p:nvPr/>
            </p:nvCxnSpPr>
            <p:spPr bwMode="auto">
              <a:xfrm flipV="1">
                <a:off x="1519779" y="2411095"/>
                <a:ext cx="1" cy="22352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" name="Conector recto de flecha 56"/>
              <p:cNvCxnSpPr>
                <a:cxnSpLocks noChangeShapeType="1"/>
              </p:cNvCxnSpPr>
              <p:nvPr/>
            </p:nvCxnSpPr>
            <p:spPr bwMode="auto">
              <a:xfrm>
                <a:off x="1519145" y="1224915"/>
                <a:ext cx="5080" cy="20320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" name="AutoShape 111"/>
              <p:cNvCxnSpPr>
                <a:cxnSpLocks noChangeShapeType="1"/>
              </p:cNvCxnSpPr>
              <p:nvPr/>
            </p:nvCxnSpPr>
            <p:spPr bwMode="auto">
              <a:xfrm flipV="1">
                <a:off x="1519779" y="1805940"/>
                <a:ext cx="4445" cy="260985"/>
              </a:xfrm>
              <a:prstGeom prst="straightConnector1">
                <a:avLst/>
              </a:prstGeom>
              <a:noFill/>
              <a:ln w="15875">
                <a:solidFill>
                  <a:srgbClr val="5B9BD5">
                    <a:lumMod val="100000"/>
                    <a:lumOff val="0"/>
                  </a:srgbClr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36" name="Conector recto de flecha 35"/>
            <p:cNvCxnSpPr>
              <a:stCxn id="50" idx="3"/>
              <a:endCxn id="51" idx="1"/>
            </p:cNvCxnSpPr>
            <p:nvPr/>
          </p:nvCxnSpPr>
          <p:spPr>
            <a:xfrm>
              <a:off x="1069425" y="5204644"/>
              <a:ext cx="521801" cy="1497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angular 36"/>
            <p:cNvCxnSpPr>
              <a:stCxn id="42" idx="3"/>
              <a:endCxn id="52" idx="0"/>
            </p:cNvCxnSpPr>
            <p:nvPr/>
          </p:nvCxnSpPr>
          <p:spPr>
            <a:xfrm>
              <a:off x="1032972" y="1997869"/>
              <a:ext cx="988348" cy="247267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071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F14D-78AF-4FF1-A09C-E030FB4F8B68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94472"/>
            <a:ext cx="12192000" cy="113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1 Marcador de número de diapositiva"/>
          <p:cNvSpPr txBox="1">
            <a:spLocks/>
          </p:cNvSpPr>
          <p:nvPr/>
        </p:nvSpPr>
        <p:spPr>
          <a:xfrm>
            <a:off x="89483" y="6402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53FF14D-78AF-4FF1-A09C-E030FB4F8B68}" type="slidenum">
              <a:rPr lang="es-MX" sz="2800">
                <a:solidFill>
                  <a:srgbClr val="FFFFFF"/>
                </a:solidFill>
              </a:rPr>
              <a:pPr algn="l"/>
              <a:t>3</a:t>
            </a:fld>
            <a:endParaRPr lang="es-MX" sz="2800" dirty="0">
              <a:solidFill>
                <a:srgbClr val="FFFFFF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2" y="1"/>
            <a:ext cx="12162638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307346" y="91472"/>
            <a:ext cx="11473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Incremental Principal Component Analysis (IPCA)</a:t>
            </a:r>
            <a:endParaRPr lang="en-US" sz="3000" dirty="0">
              <a:solidFill>
                <a:srgbClr val="2F2B2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1041070" y="1326941"/>
                <a:ext cx="2977482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s-MX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s-MX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MX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MX" b="0" i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s-MX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MX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 b="0" i="0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s-MX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MX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s-MX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MX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070" y="1326941"/>
                <a:ext cx="2977482" cy="374270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1030939" y="2715825"/>
                <a:ext cx="2997744" cy="410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s-MX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s-MX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MX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MX" b="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MX" b="0" i="0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s-MX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MX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MX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MX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MX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MX" b="0" i="0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s-MX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MX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MX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MX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39" y="2715825"/>
                <a:ext cx="2997744" cy="410753"/>
              </a:xfrm>
              <a:prstGeom prst="rect">
                <a:avLst/>
              </a:prstGeom>
              <a:blipFill rotWithShape="0">
                <a:blip r:embed="rId6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1897298" y="2209983"/>
                <a:ext cx="1265026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s-MX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1" i="1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s-MX" b="1" i="0"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es-MX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298" y="2209983"/>
                <a:ext cx="1265026" cy="37427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1203230" y="3277317"/>
                <a:ext cx="2653162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s-MX" b="0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MX" b="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s-MX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s-MX" b="0" i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s-MX" b="0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s-MX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0" i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s-MX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MX" b="0" i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s-MX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MX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230" y="3277317"/>
                <a:ext cx="2653162" cy="38792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1759472" y="3834055"/>
                <a:ext cx="1540678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s-MX" b="0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MX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1" i="1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s-MX" b="0" i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s-MX" b="1" i="0"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s-MX" b="0" i="0">
                          <a:latin typeface="Cambria Math" panose="02040503050406030204" pitchFamily="18" charset="0"/>
                        </a:rPr>
                        <m:t>′</m:t>
                      </m:r>
                      <m:sSup>
                        <m:sSupPr>
                          <m:ctrlPr>
                            <a:rPr lang="es-MX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s-MX" b="0" i="0">
                          <a:latin typeface="Cambria Math" panose="02040503050406030204" pitchFamily="18" charset="0"/>
                        </a:rPr>
                        <m:t>´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472" y="3834055"/>
                <a:ext cx="1540678" cy="37427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/>
              <p:cNvSpPr/>
              <p:nvPr/>
            </p:nvSpPr>
            <p:spPr>
              <a:xfrm>
                <a:off x="9691161" y="3266239"/>
                <a:ext cx="1635768" cy="600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s-MX" b="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MX" b="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s-MX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MX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e>
                                <m:r>
                                  <a:rPr lang="es-MX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MX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1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s-MX" b="1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161" y="3266239"/>
                <a:ext cx="1635768" cy="60093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/>
              <p:cNvSpPr/>
              <p:nvPr/>
            </p:nvSpPr>
            <p:spPr>
              <a:xfrm>
                <a:off x="8010961" y="4252057"/>
                <a:ext cx="1953868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1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p>
                          <m:r>
                            <a:rPr lang="es-MX" b="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MX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MX" b="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s-MX" b="1" i="0">
                                    <a:latin typeface="Cambria Math" panose="02040503050406030204" pitchFamily="18" charset="0"/>
                                  </a:rPr>
                                  <m:t>𝚺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s-MX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MX" b="1" i="1">
                                        <a:latin typeface="Cambria Math" panose="02040503050406030204" pitchFamily="18" charset="0"/>
                                      </a:rPr>
                                      <m:t>𝑼</m:t>
                                    </m:r>
                                  </m:e>
                                  <m:sup>
                                    <m:r>
                                      <a:rPr lang="es-MX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acc>
                                  <m:accPr>
                                    <m:chr m:val="̂"/>
                                    <m:ctrlPr>
                                      <a:rPr lang="es-MX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MX" b="1" i="1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s-MX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s-MX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s-MX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s-MX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s-MX" b="1" i="1">
                                                <a:latin typeface="Cambria Math" panose="02040503050406030204" pitchFamily="18" charset="0"/>
                                              </a:rPr>
                                              <m:t>𝑩</m:t>
                                            </m:r>
                                          </m:e>
                                        </m:acc>
                                      </m:e>
                                    </m:acc>
                                  </m:e>
                                  <m:sup>
                                    <m:r>
                                      <a:rPr lang="es-MX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acc>
                                  <m:accPr>
                                    <m:chr m:val="̂"/>
                                    <m:ctrlPr>
                                      <a:rPr lang="es-MX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MX" b="1" i="1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5" name="Rectá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961" y="4252057"/>
                <a:ext cx="1953868" cy="71468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/>
              <p:cNvSpPr/>
              <p:nvPr/>
            </p:nvSpPr>
            <p:spPr>
              <a:xfrm>
                <a:off x="5439354" y="1080043"/>
                <a:ext cx="630361" cy="14552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s-MX"/>
              </a:p>
            </p:txBody>
          </p:sp>
        </mc:Choice>
        <mc:Fallback xmlns="">
          <p:sp>
            <p:nvSpPr>
              <p:cNvPr id="16" name="Rectá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354" y="1080043"/>
                <a:ext cx="630361" cy="145526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ángulo 58"/>
              <p:cNvSpPr/>
              <p:nvPr/>
            </p:nvSpPr>
            <p:spPr>
              <a:xfrm>
                <a:off x="6518277" y="1080042"/>
                <a:ext cx="630361" cy="14552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1" i="1"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es-MX"/>
              </a:p>
            </p:txBody>
          </p:sp>
        </mc:Choice>
        <mc:Fallback xmlns="">
          <p:sp>
            <p:nvSpPr>
              <p:cNvPr id="59" name="Rectángulo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277" y="1080042"/>
                <a:ext cx="630361" cy="145526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ángulo 59"/>
              <p:cNvSpPr/>
              <p:nvPr/>
            </p:nvSpPr>
            <p:spPr>
              <a:xfrm>
                <a:off x="7334892" y="1080042"/>
                <a:ext cx="630361" cy="8012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1">
                          <a:latin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s-MX"/>
              </a:p>
            </p:txBody>
          </p:sp>
        </mc:Choice>
        <mc:Fallback xmlns="">
          <p:sp>
            <p:nvSpPr>
              <p:cNvPr id="60" name="Rectángulo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892" y="1080042"/>
                <a:ext cx="630361" cy="80129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ángulo 60"/>
              <p:cNvSpPr/>
              <p:nvPr/>
            </p:nvSpPr>
            <p:spPr>
              <a:xfrm>
                <a:off x="8115656" y="1088319"/>
                <a:ext cx="630361" cy="8012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s-MX"/>
              </a:p>
            </p:txBody>
          </p:sp>
        </mc:Choice>
        <mc:Fallback xmlns="">
          <p:sp>
            <p:nvSpPr>
              <p:cNvPr id="61" name="Rectángulo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656" y="1088319"/>
                <a:ext cx="630361" cy="80129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ángulo 61"/>
              <p:cNvSpPr/>
              <p:nvPr/>
            </p:nvSpPr>
            <p:spPr>
              <a:xfrm>
                <a:off x="5428963" y="3224651"/>
                <a:ext cx="630361" cy="14552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s-MX"/>
              </a:p>
            </p:txBody>
          </p:sp>
        </mc:Choice>
        <mc:Fallback xmlns="">
          <p:sp>
            <p:nvSpPr>
              <p:cNvPr id="62" name="Rectángulo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963" y="3224651"/>
                <a:ext cx="630361" cy="145526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ángulo 65"/>
              <p:cNvSpPr/>
              <p:nvPr/>
            </p:nvSpPr>
            <p:spPr>
              <a:xfrm>
                <a:off x="6059325" y="3224651"/>
                <a:ext cx="260946" cy="14552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66" name="Rectángulo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325" y="3224651"/>
                <a:ext cx="260946" cy="1455261"/>
              </a:xfrm>
              <a:prstGeom prst="rect">
                <a:avLst/>
              </a:prstGeom>
              <a:blipFill rotWithShape="0">
                <a:blip r:embed="rId17"/>
                <a:stretch>
                  <a:fillRect l="-20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ángulo 16"/>
              <p:cNvSpPr/>
              <p:nvPr/>
            </p:nvSpPr>
            <p:spPr>
              <a:xfrm>
                <a:off x="6660305" y="3224650"/>
                <a:ext cx="891308" cy="14552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s-MX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7" name="Rectá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305" y="3224650"/>
                <a:ext cx="891308" cy="1455261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ángulo 67"/>
              <p:cNvSpPr/>
              <p:nvPr/>
            </p:nvSpPr>
            <p:spPr>
              <a:xfrm>
                <a:off x="7689361" y="3224650"/>
                <a:ext cx="891308" cy="8012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1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p>
                          <m:r>
                            <a:rPr lang="es-MX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s-MX"/>
              </a:p>
            </p:txBody>
          </p:sp>
        </mc:Choice>
        <mc:Fallback xmlns="">
          <p:sp>
            <p:nvSpPr>
              <p:cNvPr id="68" name="Rectángulo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361" y="3224650"/>
                <a:ext cx="891308" cy="801295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ángulo 68"/>
              <p:cNvSpPr/>
              <p:nvPr/>
            </p:nvSpPr>
            <p:spPr>
              <a:xfrm>
                <a:off x="8750965" y="3224649"/>
                <a:ext cx="891308" cy="80129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s-MX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m:rPr>
                              <m:sty m:val="p"/>
                            </m:rPr>
                            <a:rPr lang="es-MX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69" name="Rectángulo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965" y="3224649"/>
                <a:ext cx="891308" cy="801295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/>
              <p:cNvSpPr/>
              <p:nvPr/>
            </p:nvSpPr>
            <p:spPr>
              <a:xfrm>
                <a:off x="5026111" y="1556107"/>
                <a:ext cx="3779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8" name="Rectá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111" y="1556107"/>
                <a:ext cx="377924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 18"/>
              <p:cNvSpPr/>
              <p:nvPr/>
            </p:nvSpPr>
            <p:spPr>
              <a:xfrm>
                <a:off x="5536782" y="752326"/>
                <a:ext cx="4355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9" name="Rectá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782" y="752326"/>
                <a:ext cx="435504" cy="36933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ángulo 19"/>
              <p:cNvSpPr/>
              <p:nvPr/>
            </p:nvSpPr>
            <p:spPr>
              <a:xfrm>
                <a:off x="6494702" y="4787687"/>
                <a:ext cx="142109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s-MX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MX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1" i="1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s-MX"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̃"/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MX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20" name="Rectá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702" y="4787687"/>
                <a:ext cx="1421094" cy="404983"/>
              </a:xfrm>
              <a:prstGeom prst="rect">
                <a:avLst/>
              </a:prstGeom>
              <a:blipFill rotWithShape="0">
                <a:blip r:embed="rId23"/>
                <a:stretch>
                  <a:fillRect t="-4478" r="-1623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22"/>
              <p:cNvSpPr/>
              <p:nvPr/>
            </p:nvSpPr>
            <p:spPr>
              <a:xfrm>
                <a:off x="5081725" y="3682507"/>
                <a:ext cx="3779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23" name="Rectá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725" y="3682507"/>
                <a:ext cx="377924" cy="36933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ángulo 23"/>
              <p:cNvSpPr/>
              <p:nvPr/>
            </p:nvSpPr>
            <p:spPr>
              <a:xfrm>
                <a:off x="5472025" y="2908695"/>
                <a:ext cx="8482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MX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24" name="Rectá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025" y="2908695"/>
                <a:ext cx="848246" cy="369332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ector recto 25"/>
          <p:cNvCxnSpPr/>
          <p:nvPr/>
        </p:nvCxnSpPr>
        <p:spPr>
          <a:xfrm flipV="1">
            <a:off x="6430588" y="3890758"/>
            <a:ext cx="119399" cy="5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/>
          <p:cNvCxnSpPr/>
          <p:nvPr/>
        </p:nvCxnSpPr>
        <p:spPr>
          <a:xfrm flipV="1">
            <a:off x="6430588" y="3970854"/>
            <a:ext cx="119399" cy="5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/>
          <p:cNvCxnSpPr/>
          <p:nvPr/>
        </p:nvCxnSpPr>
        <p:spPr>
          <a:xfrm flipV="1">
            <a:off x="6212624" y="1763460"/>
            <a:ext cx="119399" cy="5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/>
          <p:cNvCxnSpPr/>
          <p:nvPr/>
        </p:nvCxnSpPr>
        <p:spPr>
          <a:xfrm flipV="1">
            <a:off x="6212624" y="1843556"/>
            <a:ext cx="119399" cy="5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/>
          <p:cNvSpPr/>
          <p:nvPr/>
        </p:nvSpPr>
        <p:spPr>
          <a:xfrm>
            <a:off x="422276" y="5753490"/>
            <a:ext cx="74935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[3] A</a:t>
            </a:r>
            <a:r>
              <a:rPr lang="en-US" sz="1100" dirty="0">
                <a:solidFill>
                  <a:schemeClr val="bg1"/>
                </a:solidFill>
              </a:rPr>
              <a:t>. Levy and M. </a:t>
            </a:r>
            <a:r>
              <a:rPr lang="en-US" sz="1100" dirty="0" err="1">
                <a:solidFill>
                  <a:schemeClr val="bg1"/>
                </a:solidFill>
              </a:rPr>
              <a:t>Lindenbaum</a:t>
            </a:r>
            <a:r>
              <a:rPr lang="en-US" sz="1100" dirty="0">
                <a:solidFill>
                  <a:schemeClr val="bg1"/>
                </a:solidFill>
              </a:rPr>
              <a:t>, “Sequential </a:t>
            </a:r>
            <a:r>
              <a:rPr lang="en-US" sz="1100" dirty="0" err="1">
                <a:solidFill>
                  <a:schemeClr val="bg1"/>
                </a:solidFill>
              </a:rPr>
              <a:t>Karhunen-Loeve</a:t>
            </a:r>
            <a:r>
              <a:rPr lang="en-US" sz="1100" dirty="0">
                <a:solidFill>
                  <a:schemeClr val="bg1"/>
                </a:solidFill>
              </a:rPr>
              <a:t> basis extraction and its application to images”. IEEE Transactions on Image Processing, Vol. 9, No. 8, pp. 1371–1374, 2000.</a:t>
            </a:r>
            <a:endParaRPr lang="es-MX" sz="1100" dirty="0">
              <a:solidFill>
                <a:schemeClr val="bg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422276" y="6222871"/>
            <a:ext cx="745019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[4]  J</a:t>
            </a:r>
            <a:r>
              <a:rPr lang="en-US" sz="1100" dirty="0">
                <a:solidFill>
                  <a:schemeClr val="bg1"/>
                </a:solidFill>
              </a:rPr>
              <a:t>. Lim, D. Ross, R. Lin, and M. Yang, “Incremental Learning for Visual Tracking”, Neural Information Processing Systems, pp. 793–800, 2004.</a:t>
            </a:r>
            <a:endParaRPr lang="es-MX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20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F14D-78AF-4FF1-A09C-E030FB4F8B68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94472"/>
            <a:ext cx="12192000" cy="113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1 Marcador de número de diapositiva"/>
          <p:cNvSpPr txBox="1">
            <a:spLocks/>
          </p:cNvSpPr>
          <p:nvPr/>
        </p:nvSpPr>
        <p:spPr>
          <a:xfrm>
            <a:off x="89483" y="6402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53FF14D-78AF-4FF1-A09C-E030FB4F8B68}" type="slidenum">
              <a:rPr lang="es-MX" sz="2800">
                <a:solidFill>
                  <a:srgbClr val="FFFFFF"/>
                </a:solidFill>
              </a:rPr>
              <a:pPr algn="l"/>
              <a:t>4</a:t>
            </a:fld>
            <a:endParaRPr lang="es-MX" sz="2800" dirty="0">
              <a:solidFill>
                <a:srgbClr val="FFFFFF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2" y="1"/>
            <a:ext cx="12162638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CuadroTexto"/>
              <p:cNvSpPr txBox="1"/>
              <p:nvPr/>
            </p:nvSpPr>
            <p:spPr>
              <a:xfrm>
                <a:off x="307346" y="91472"/>
                <a:ext cx="7010400" cy="661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200" b="1" dirty="0" smtClean="0">
                    <a:solidFill>
                      <a:srgbClr val="FFFFFF"/>
                    </a:solidFill>
                    <a:latin typeface="Arial"/>
                    <a:cs typeface="Arial"/>
                    <a:sym typeface="Trebuchet MS" pitchFamily="34" charset="0"/>
                  </a:rPr>
                  <a:t>F</a:t>
                </a:r>
                <a14:m>
                  <m:oMath xmlns:m="http://schemas.openxmlformats.org/officeDocument/2006/math">
                    <m:r>
                      <a:rPr lang="es-MX" sz="3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𝐫𝐚𝐦𝐞</m:t>
                    </m:r>
                    <m:r>
                      <a:rPr lang="es-MX" sz="3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sz="3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𝐏𝐫𝐨𝐣𝐞𝐜𝐭𝐢𝐨𝐧</m:t>
                    </m:r>
                    <m:r>
                      <a:rPr lang="es-MX" sz="3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MX" sz="3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MX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s-MX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MX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s-MX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3000" dirty="0">
                  <a:solidFill>
                    <a:srgbClr val="2F2B20"/>
                  </a:solidFill>
                </a:endParaRPr>
              </a:p>
            </p:txBody>
          </p:sp>
        </mc:Choice>
        <mc:Fallback xmlns="">
          <p:sp>
            <p:nvSpPr>
              <p:cNvPr id="5" name="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6" y="91472"/>
                <a:ext cx="7010400" cy="661015"/>
              </a:xfrm>
              <a:prstGeom prst="rect">
                <a:avLst/>
              </a:prstGeom>
              <a:blipFill rotWithShape="0">
                <a:blip r:embed="rId5"/>
                <a:stretch>
                  <a:fillRect l="-2174" t="-15741" b="-1481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10" descr="data:image/jpeg;base64,/9j/4AAQSkZJRgABAQAAAQABAAD/2wCEAAkGBxQSEhURExMWFhUXFxkaGRcYGR8eGRsfGBsYGhoVFxoaHSggHB4lGxcXIjEhJSsrLi4uFyAzODMsNygtLiwBCgoKDg0OGxAQGy0mHyUsNy03LCssLzc1NDUsLiwsMCwtNyw0NCwvMC0sLCwsLy80LCw3NC4sLCw0LzIsLCwrLP/AABEIAKEBOgMBIgACEQEDEQH/xAAcAAEAAgMBAQEAAAAAAAAAAAAABQYDBAcBAgj/xABHEAACAQMCAwUEBgYIBAcBAAABAgMABBESIQUTMQYiQVFhBzJxgRQjM0JSkVNigpKToRUkQ3JzorHRNLPB0xY1VGN0ssKD/8QAGgEBAQADAQEAAAAAAAAAAAAAAAMBAgQFBv/EADURAAIBAgUBBgIIBwAAAAAAAAABAgMRBBIhMUFRBRNhgcHwMnEUIlKRsdHh8SQzNEJDcqH/2gAMAwEAAhEDEQA/AO40pSgFKUoBSlKAUpSgFKUoBSlKAUpSgFavEuIxW8bTTyLHGvV3IAGdhufEnbFbVUb2wA/Qovw/S7bV8Nfj88UAX2p2RkVQJuSxC/SmjKwAn3cs2Dgn72MDIq8A1x+eIOrI4DKwIIPQg9Qasnsq4o2ibh8rFmtSvLY9WhkBMefMrhkPwFAWrtPxcWdpPdMM8qNmA8z91fm2B865BbWdw6K81/e81hqfRcOqhm3IVQcAAnAHpV99r/8A5a34efb6vhzk/wCuKq7daAuPs04y9zZ6Zm1T27tBKx6sY8aXOfxIVOfMmrZXOvZUf6xxED3eZAf2jEM/yxVg9oXHGs7J3ixzpGWGHP6SU6Q37Iy37NAavG/aHbW1wbfRNKU+1eFNaxE9Fkwc59ACR41OcB7QW16hktpllUYzj3lz0DqcMp9CB0rlPDLFYIxGpJxuzH3nY7s7HxJO9WD2Xg/TuIEe7otc/wB7TKfzxigOk0pSgFKUoBSlKAUpSgFKUoBSlKAUpSgFKUoBSlKAUpSgFKUoBSlKAUpSgFKUoDS4zxNLWCW5kzoiQu2kZOB5CuWTdouJXEn0lJxbD+yt9IdNJ3+vPVmO3u40+HjXV+J2SzwyQPukiMjfBwVP8jXGODa4w1pNtPbHluPMD3JR+qy4OfjQF/7Hdtxcv9FuUEF2ASFBzHKB1eFj18yp3Hrg4l+2XBfptlNbA4Z1yh8nUhkP7yiuXcUszIoKNoljYPFIOqOvQ/A9CPEGpab2gXtxGscFv9GkAxNNMAQGHX6OgPfHiGbAoCJ4RemaJXYaX3WRfFXQ6XU/Bgf5Vltb+WzvFvIoWnDQtDIiuqn3g8bZY42OoZ9ajbWdYtaxl7iV3LyyEjBdtizvso90d1ckeVYzfyOcCTfxW3TVj0aVwVHzC0BN9peO33EYGtnt7eCNypJ5rSSLpZWBGlApOVrIRVeNjK+/KJ/x7hv9E1rXo4If0Nr/AJj/AD0UBNcF4ld2Mk7QxQSpO4ch3ZHGEVNIIUrju/zpx3jlxxCW2EtqbdIGeRvrVdWcroj0lcHbUx3AqEXhki9IUA/9md1P5FVH86fS5I/eeSP0nQOn8SM4Hzc0BOTzKis7HCqCxPkAMk/lVu9lXDGjtGuZBpku35xXxVCAsSfuAH9o1zu6u1liaK4QrG64Lo2qPB8dQGpegOSun1NT/B+2V5ZACZTfW2O68YAuVHhlRhZR0GRg+NAXfth2tisFUFTLPJkRQJ7zkdST0VB4senrVBl47xVnFx9JjR1OVtlT6gj8EjnvsSPvbYPQVqWzSTyyX1yMTzbBf0UYPchH+reZNfXFL4QRmQjJ2CqOru2yIo8ST/1oDpnY3tIt/b84RtG6u0ckbb6XTGpQw2YbjBHn4HIqdqv9guCNZ2UUL/anMkp/9yQl3/InHyqwUApSlAKUpQClKUApSlAKUpQClKUApSlAKUpQClKUApSlAKj+PcVS0t5Lh9wg2UdWY7Kgz4sxA+dSFcs9qnF+ZMlop7sQDv6u47qn+6hz/wD0HlWJOyuQxNZUabm+Cl3UzTO0spDyOSzN4ZPgoPRR0A8ABWHlDyFavGOYYysQJZjjIIBA8SMkb+HzrfVrYAD6NcHA6l9z6n6/rUUr8nz9GlKsnOVVLXl/qYJohpbYdD/pXTO2nZ2OSzj4gsqwXEECnmt7jppBMM3iyk9PEE7VzDiUcDr3I7mJhuDqDKcfddTN3lPyNWLiXFbi+SL6YscNtAgfRG2UmYDKysDuqKOiHO/XNUgrcnr4Cl3al9dS22e25WLK1QxoSi5KKTkDO4HWs30KP9Gn7o/2pYfZx/3F/wBBWS0MIXEkEzPlssH2OWJGPrhtjHgKkld7ni04OrUknUy26sx/Qo/0afuj/atvgUCrcqFULmKToMdGh8qxTzQAdy0mLeTSYHxJExP8qsvYDgnD7i45cq3Ek3LZ9L9y30qyBlVFmdm3dM6yc4zgdK3jHXc9DCYbJWUu9UvC/h8yJ7SBXMI7rDMmRsRnC9fWtCwt1WeEqqg6zuAB/ZybVd/ajwe3gNq0MEURPMUlEVcgBSAdI3FUy1+2g/xD/wAuSkvjGIk1joK+mhKdpVBiUEZBkTIPTxqBNlH+AD1UYI9QRuD61O8UtFeKeZt2imt44/JQ6l3YD8TagM+SjzOYmsVHqR7WnKNWOV209WbvDYhKpKnlTrs+kdxiekjR7Ahuu2DkEZ2rTvGeNjCv1bNkuEOYyhyNaeKOTt4dWPewDXiStG4lQZK7Fc41qeqZPQ+IPmB4E18gsSXc5djlvL0UegGw+HrWc+niVl2p/DXXx7fr75MQso/0afuir17I+z0c6reyyLKYWeOGFfdhKkgu4PWQjGPAAjHXamit/sreS2nLvLNVkJBjuIC2lZMM2GyQQsikjfG4J+eKZjsecpSnd9PU1+LoDc3BIyfpE+59JXH+lanKHkK+hcNIXkkADtJKzBfdDGRywXPhnNeW5iGrmwyu2okMrbacLgAc1cePhWN3uceV1cROLqZdXu/E85Q8seo2I9QRuD612nsHx83dsNZ+uiOiT1IGVk/aXB22B1DwrlnZG6soxMt5ayuDLqhJOXCEDKNiXGA2cdTg71dOzvaXhkMumC3lhaUohcjbqQgY8wkDU5/ereOnJ6WDgqM3eqpJ8X/U6HSlKoesKUpQClKUApSlAKUpQClKUApSlAKUpQClKUBjnmCKzscKoJJ8gBkn8q/PtxdtM7zvnVK7OQeo1nIT9kYX4KK697Sbvl8PlXxl0xfKQgP/AJNdcdYZ9PWpVHweH2xV+Gn5+i9TbtuFzyKHjt5nRhlWWJyCPMEDcetZP6Duv/S3H8J/9qkLLtneRRpEkiBI1VFHKXYKAAPyArN/48v/ANKn8Ja1tA5cmA+1L35FYvlaN+TJFKshUkI0TgkY6r3dx8K3bubuohB0xLHqXbLykLy4t/IlTj8RTyNfHFuKXE8/0qSbMixlF7i6QudRwuNiT1PpWXg8RdkLHOheYx/FLKCc9fBS2366+Vbwtwep2dGglLuW3te/mRlojqiqYpchQD9W/UDf7tfbORjKSDJCjMb7liAo93qSQB8ay23E52RWMvVQfcTxGfKvZrmV1KtJqUjBBRMH/LWloHmzhgczvKXvyE8Lo2iSOSNsZw6MpIJIyNQGdwasnsw/8zX/AOLP/wAy2qstNK+nmzPMUUIpkwWCgk6dWMtuTuxJ9az8IlkW5XlStETDKGdcatOqElVJ90kgd7GQAcYzkI2zaGuDVNYyPdtuPj/qy8e1+ZdVqmoagZSVyMgaV3I64qhWv20H+If+XJXl+0RePlKTnmFpeus4XrIx1SH9bcetYXm0PE+pVw/V/dHccb4I862l8Z1Yn+vh5epOcRuUWG5iZgHe4tnRSd2UJpLL54YEHHTbzFQksoUFmOAOpPQVt8TvWkjTKIRzFxIjhl8euQCPlmtbmBWRmGoCWIlQM5AlQlQD1yNsVipua9pwU8TCL5sv+nteO4AJJwAMk+QHjWW9jVJXVEkSIkmESYDaNu6QCfdJwM76dOd80srTnMc/Zx7nyZ8ZVPgNmPrpHnWuV3scMcFN4juX9/h1MaNnBHQ4P5198CudAR8EDOiUHyLHlzD88E+ROfcrXsvs0/ur/oK3YYByYJCO6wMUg81dmCk/Bzj4StW1Pdnf2OrTmvfJqRfe/wASX/mvW7acNmlGqKCV1yRqSNiMjqMgYqNsVITBJJDSAk9Th2GT6mrBwftPdWsfKhkUJqLYKAnLdd610vqcLVF4iffNpXe3zNf+grr/ANLcfwn/ANq8fs/dEEG1uMEY+yfx+VS//j2+/Sp/DH+9P/Ht9+lT+GP96z9QsoYBf3S9+R1Ps5cSyWsLzqVlMa8wEEHUBhjg7gEgkehFSNU32d9pJbsTJOys8ZQgqunuuCACP7yNv61cqsndH0VOpGpFSjsxSlKybilKUApSlAKUpQClKUApSlAKUpQClKUBX+2XZxr6OONZhFok17prB7rLjAZfxZ+Vc47ZdjZLC2Nzz1kAdAQIWAUMwBkYiU4CjfpXZ68ZQQQRkHYg9D6GsOKZCphqVR3nG7OARcHkYBluImUjIIiJBHmCJd6+/wCg5v00f8Jv+7XROJezKAsXtJZLNjuVjw0JPnyXBUfs4qudo+yt7ZW010b2GVYkLlWt9JOPDKydflWMiJ/QcP8AYRVL3hkqFF5sZ5jFfsm27jsWP1n6uP2hUv2fixCD+Mls+Y91T+4q1h4nP34z5QzP8xyh/wDo1IcOj0xRr5RoPyUVlJLYtSoU6V8itcjeA9k7ieYWsc0QEcYZ3aJu6CSqDSJO8zFX8gAh9BWbj/Y28tDqdkeD9NHEzaf8SMSalH6w1DzxV49mUYL3smN+bFHn0SJXA/OZvzq9VjIiTwWHbu4I/PMti4QSCeJw2AmmMnWT0Cnm46AnPQAE+FYl4TMSGkMT4UgxqWUNqKnSzHORlRtgA+O1TvHFT+lbxI1CJGU7q7LrljjLyYGwJxg/M+JrQsWkndjzDHGFRl0hSTrL4LF1b7qA4GPfx4VzyzOeWHBzdwo1rUYpNc/M12tOZh2mEcqAl1kHcRSB7qhwNIx9pk536dBOcG7E3MtuL1Z0UoZWSM27kuE5iKQecDh17w2+8OvjptayFWlde5DMFW4UDuSBUcMVbOn31GrdSQQcdDfOH+0BRA3PUfSk2Ea7CbPSSPOdK/iznRvnI0lqRlraasy8VCU81WNprn8jnnFLeGRBKpRJNQ7wUliy5zEyKQzMN9juMZ2qPh4dctguYlAZWxhsnSwYZwxC5wPPGanb15p3uLzQskiKOdLjEcS7YjB6nSp1aPeI3YjINa3EYJYgrrNqJdVKsqhDq7oAwNQ7xXfUcZ8a0k5z1gvvJVKcq8lOMVps36GadBcoY2HLkTDA+9pO+HU7alPeUg42JBxkGtzgXDZJ1ENlHrQZVp3OIQfvHUN5XySSE2z1K1BcRlVhby47jSxCRT4xs6tJE3odABHxFfoGOMKAqgAAYAAwAB4AeFUpTzRu9zqoTzxzNa7fccR4/wBirix5AM8Ukbty9YiYFWCkqGXmnZghGrPXAxvX3Hw/FtyC2ToK6gMbnJBAycYJ8/Cuie0uLNg7eKSQOP2Joyf8uR86pfjVEkjanQp023BWuVDh9lI5AEiKHQyjMZJ7zEspxIOhcb+tb/8AQc36aP8AhN/3acMGJY/T6VH8uYCP5Riprs3wa74gJ3iuYYEineHBhLt3Ap1ElwNw48KxlROWCoSbbiiF/oOb9NH/AAm/7tbXY3s4/EHuVW4QLAyKJFhZkcspLKDzAMqdiAT1B8audr7MFf8A427muF8YlAhiPowj7zfvVebGyjhjWKJFjjUYVFACj4AUyI1+g4f7CKx2O7HPYyvK1wJA6BdIjKdDkEku2cb/AJmrdSlZSsdEIRhHLFWQpSlZNxSlKAUpSgFKUoBSlKAUpSgFKUoBSlKAUpVS9qV9NBw6SSGRoiHiDOvvKjuqOVJ6HDdfCgNntT2qsbcGG5uArMMcuNmM2/QqIu+p8mGOnWubdoe3EkttdWeiaaCSFhHcSRGJ1JzhJcgIwG3f7vXcZ3OSw4ZFBkRoASTqbq7HxLOdyTW3QFeu5lkZNJyeRMjDoyk8k4ZTuD8amrF8xxnzRT+aiofi3D1i0OinGoKFB0smo4HKbbALaRyz3TkdPHJw285cargyRqAoZQeYukdJI+pIGPdGf1anns7SJuqou09PHg6D7MWx9NXx56N8mgiGfzRvyq8Vybsxx1bWd7gK0sEyKj8rDMjRFyrac5OzsrAd4ELt1xIcd7dyyER2/wDVkc6RLKBznOM6YYjkKeu75O3u+NUKFW7URGPinEx+JIZF+cOP/sDWDgUo1be68ETJ66dQYfINH+9WW5tQkqHJPMEiuzEs7sQjBmY7k6UYegwBgCouxjaNIQMA4zET7uoDEtux9SHI9Og7lSjpUl5EIaVZ+X5HRuxvFoYUu4bhlCbzjV0aMoiSrg+9pZdx5Sr51QbjLMyKDCDl4PvGDUWCRSncZIBABODpZRnSCfu6vFmwxjbETA6GHeMx2WNc7bah3hsS674BqWtlmW3kti8RWY6pDysvq2wUfWMaMLoJGRpB61rNd47dPxNake9llWy58fe5YL7ilseEC2gTQZswGHOWVj/xDOTu2FLPrPvalP3xVY42dQjTxaVD/DPNJ/yAfMVoLNyXaaQDUgCTEL1QbpMABnHiQPNhuUryUvLJjdXddKjbMMZPekbqA5xsPMKPusapCV1ruVpTzLXdbmi7cyKBV/tb1UX4PO4H8q/Rlfn7hlqjrBGU7nLeTT5asBR6ECQ4/u1beD9rp7V+Sz/SkC6uWzD6Si5xqVmIEg6bPg/rHpWtHZvxZph/hb6t/iW32kyY4fKPxNCg+LzRr/1qknrUh2s7TLerHHHHIkKOJZZJl0A6MlUVSc7PpYscAaNic7VubimQWjxpAyZX2jA8x0L/AB2X9at5SUdWVnOMFeTNC0nVXRnYKNd02ScDHMKj89Y/Otrs72wls454YoX+uvJJGm5TSCJGWMD6pcEvhM6WK41DIrQ4VZCSQr38Rqp5jbO3MLd1P0Q7uTgBjkdOpssUQQBVUKAMAAYA+ApFt6iMnLW1kW3st2z4e2IBdvzmOT9K1RyOx2yA4Vd8bKmAPACrnXG7y1SVdEiK6nwYZHy8vjVh9kssoN5bmRnt4HjSEOdTJqTU6BjuVGVAB6YrY2Oh0pSgFKUoBSlKAUpSgFKUoBSlKAUpSgFKUoBSlKAVpca4XHdQSW0oJjkUq2Dg49D4Gt2lAc7k9msy7RcSk0+AliSQj9oaSfnWS29mIY/1q9uJh+BMQp89HeP71dAqp9q+3MVo/wBHija5uiM8lCAEHg0znaMH5ncbUBzriPBvo893w1dlGma31EnCvuu7HJCTJUfZxh5Na/VvKgYHH3kwrxSDx207dRpfBG9TVzJcXVyt3dNGGVGRI4gdKqxBIZ23c7DyAPSoviEBSTC4GtuZET0EqglkPo66jt4GT0rDSaszDSkrM+gv1mDmKfGcqffA8QSMSKPIjK56DIr2YPIyLIisoDZYY0sCMYKNuD6d4bdfCt9ClxGCV2PUHZkYbEZHRlOdxWpKWh+070f6Xy9JQOn98bdc6ds8tSnOCeXbocNWlUpxfdu8enT5GveJIqrpzIqurAE99QDhtJPvjQWGDvvsT0rFFc/VzLyhJCX7jKc4eUlgsq+9H9aJMN4FGBwQMylatxZ5bmIdEmxzjKsQGA5i5GrAZsHqNRwdzUYV2nd9DmpYpp3l0t+5qJYMcKg1pFkE6yjtId2kVgNyNR3yN3byrMBNjpdj01Qn/MSf9aknFolsjRa4bxGhEkbOSk4eRUklA9xydRYsoVgcagBsdyu6mko6HqUklBWd/ErjW7p9e0ZCgYl5kmtyh6kgEqAuS2zdNW29eEtFBNEiNkEK8xOwWY6I5GdslmAJGPDlsThRVgszaFp2vC8gjKLFbIx+sLJqYsoI1DvAd86ABvjNQ0PD+hfcDZEySAqklNZP2jqPvEdckAZJMqs1TlfqQr1VSlm6rb8GfNs7s7tH3IyFVX+8VXJ+rUjbJY94+AGAetfYiaORGij1DRICS2N2aI6nJyzEhDvgn4da3q1zKzsUiAJHvOfcT0P4m/VHzK7Z5YTm2lHg4KVWrKSUOOPUxXHUGUmVzukYG2RjdEzjbbvsds9RWLiFrqMaykFmbVoB7iLGQzNv7zZ0LqPTXsBvmWgt0hDOTvjLyN1IXJyT0AG+w2FRBBmfBBBlAyN8pCvgfJnJI8++fwV2QpW+tLVnpUqFnmm7y97Hsiu8ISMkS3syomOoEmFDDyxEur0JNdAm9lsKgfRbm5tyB018yM+pSXP8iKqdzBIJYbmB1SWDXoDpqjOsBSGGxGwwCNxk1b+A+0VWkS3vovo0rnSkgbVBIfwq/VGPgrY+NWOg1R7OLg7NxNsfqW6BvzJOPyq19lezcVhE0UTO5dzI7yNl2YhVLEgAdFGwFTVKAUpSgFKUoBSlKAUpSgFKUoBSlKAUpSgFKUoBSlKAUpSgIDt3xaW0sLi4hXVIibeIXJAMhHiEBLY/VrnfY/hnD2jxPeTQ3THVLrmVRMx/t42de+rDDDBOM4ODXYJYwylWAKsCCD0IOxBHliubxeyp1zGOIOLcE6IhChZVJJCcxy2rAOM4HSgNpuz3DhseJOD/APJj/wBq3G9nlrKo/rFyy5BBEq4ypBBBCeYFbnZv2f2VkS8cWuU5zLLhnOeuNtK/sgVpdsTbcPj58TPBO50xx2+n65vwtCQUYeb4BA8fAgfcfs3t1LFZ7oFsZ+sG+BgH3OuNvkK+L72fLobkXM4lAynMYNGSPuuoUEqehwc75FV617RcSKK0lyiyY3UQqYwfI76j8mFXXsl2nF2GjkAjuYx34wcgg9JYid2Q/mp2PgSByhoXi5mF0GLImtmIzGQMkxN00kbgHusCCCu4qNW9L3RCSlVKIMNjAY6yA0TENuA2cYI7m/eFdR9qXDIGiSVk+vd0iVwzKSuTIytpIDjQkmA2QNR86r9h2espLN728LK7yOImDNqUx/Vpy41PfbVGzgYJOryrmnTi56dDjqUYSqNJa2/YgZFJgSW4jVY3YqHDZQSIWBTwdHBQnOMYwQxrKkswGlWRgekje8B6qNpD5HK+ucbxdjD9InAwpkkKx6A31Qcjfmy4IXVhVKrknCA6sgVaX7C8U3wbUY93EzCMDwDKbcsfkw9MVpCMv8envglCE96WnW+1/Ah7GMMZRFiR0XXNIzABVXV9ZNJ4KNJGEBxjZaiLy9dTC0jhMtGXQMFCBnXAbJ1P3VkB8B1wNq3+0PCWtZQkwjWRQHblszQEMc4dtIaLUU3yuk431VYOE9nbS7sppl73EAjSYLsNLKdcK6Q2l4wVUawCCcnrsEaabs9/EQopys9+b9SCaXmIXLNHCDp2BErnOnQo95MnYAd85207E3ns/wBgy8Qe4eSEnGiCFlVYl8FY6TqfxJGw6DOMnS9m9jby3MkrJqkURzRMWYga1KEqmdOoaQdWM/WHer12j47HZxcyTLMTpjjX35GPREH8yegAJOwq9FRUFY6sNGKppxRAz+zi3caWnuiMg45o8CCPueYFeJ7OLZSzCe6BbGo80eA2+50G/wCZ86gm7ScQc6zcJGT0jSIMi+Sln7z4/F3c+QrY7GcRXiLtBxCRmuo9zbNhbdlycTRov2qnYHWW0kdBVS5sv2c4cDpPEXDDwNzHn8sVF9oeDcKSJkkvZpiw2gjmR5JD4KqKueuN9gOpIq6cd7F2N5GIprZML7hQaGTP4WXBHQbdNqqsvsskTK23EZI1ORiSGOQgejLoP55oCQ9kXFZ5rWSKfvfR5TEsudWoAA6NR3Yxk6C3jgdd6vVR3Z/g8dnbx20Q7ka4z4serO3qzEk+pqRoBSlKAUpSgFKUoBSlKAUpSgFKUoBSlKAUpSgFKUoBSlKAUpSgMc8yorOxwqgsSegAGST8q4tbXTXkz8Rl6yZECn+yhHugeTN7xPrXWu0vDDdWk9sr6DLE8erGcagRuM7jeuPfS5LUi0uLeRbhQFWOJGcSgbB4SBuu2+cY8aA3eIXqwxtK+cDwHVidlRR4knAFY73g/EbdI7qaEkY1h7XPPtSeqshzzFxgNjIODkHarH2S7GTSzJe36hBGdUFqDq0tjaWY9Gcb4A2X41eO0HFktLaW6k92JCxHnjoo9ScD50BxrjPay5uxDvDOEWRg6AxjV3V1TBmYqQusaVGST4VDWwmAieeXJWMBVmh1QBTg6e4+nHoSM9WBNbFpbvqmMmOdNCJZMfjmafKj0ACrj0qVhuJ5ZILa0SN5JITKeYxVQihfEDqS2BnbapR1nLyIRs6k1baxpcQ4w0rq8scIVgI3ktmIjGn7JynWNhsuoEj3fd0iul8J7bKLN3n3uIcIyLsZWbIjZAenMx8FIcZwua53xq0mgUyX3C8ICFMqmKVe8Qo6YbckDGPGtHS2QgwkqhjAZO8SnTRJ45Axnx6HJIatKku7eZc+7mlaXdSzLnj1/M234tJ9J5jKk0gbmys7aIeZsY0Y4JKoApCDfCR5PXOrPdSyyieOVEmBLD6FAQuT4kmQp8ckaujZFZuEwNMzLa8Ned4yBI78pSHYajrdupOc5Gx8NsVJXIvLeaGK7gjiWcPy9DlyGjAJVzgLuDtjyqsIpItTgox6839SK7McbuLNo30xIQksPMk+ywneOtVYFWHI6A6cZ3qW4fDfcTlM0PfJBBvJ1KQqNjy7WLqQfPxxuTtUPc2azRiNvdknm39GMwDD4ZzXWvZvxprqyUSfbQEwzD9aPA1ftLpb51rSej+bNaDunbhs57w26dtcUy6J4W0TJ5MOjL5qw3B8jXzxWzZtMsR0XEJ1wv4hh90+at0I9avXbfsc1w4vLRlS6VdJDfZzINxHJjcEfdcdOnwoEvFnRhA9rOt0ThbfSSXP6jjuMniXzgCqljrnZXja3tpDdKMcxe8v4WBKunyYEfKpaqx7POAS2VqY52UySSvKVT3Y+ZgmJSeoByc+bGrPQClKUApSlAKUpQClKUApSlAKUpQClKUApSlAKUpQClKUApSlAKUpQCvMeNe0oBVH9sD/ANRRPCS6t0b4GQH/APIq8VFdpeAx30Bt5S6qSrBkOHVlOVZTg7gjyoDkt73ZlbwdSmfVDrUfMNIf2a++zM7WNzJcIizaohEgdinLUMXKghG1AkjywFA3qfk9mty0ixvfB7bUGY8sLcd05CB17u5+/gGptfZ7Fqybicrn3fqx8iwjzj4YPrXPOnPPmgzkqUqneZ6b33uUPtJx+WU82di5UqEjQERRmRtCuw3xuccxyT10gZIr2Pha6WDnU7EFnGxBHu6OukL4D45ySSeh9peycb8NuLO3jCFk1J1JMiYZGdzlmOpVGpiTXMrTtLbsis80cbkDWjMAyt95SDvkHNUhTtq9WVp0cusndvk++G8Rkimflu0c0RVDIq/VyahrVHB7pyM9w7jvFSOtSHavi01+kCOkcTwyiQTRsSdlKkCNlwM58WOMDrVn9l/CBJZSzzxhheyNJocAjlABIgQdvcUN+1W7c+z+EnMc00Y/CCrgfAyKzfmSPSpunOPwPyJSo1Ifynp0foc6ihAkhjXYR5bHoqGNQT6lwfXSatnsvfF7xBB7pW2f9oq6n+Sr+VeX3s3nWYm1vAscgGszIJJFZRjMeNK4Iz3TsDnA3q09kuycdgJGEkksspUySSEZOgEKFCgBQMnYVSlDJGxahT7uGV7lhrwjxr2lUKilKUApSlAKUpQClKUApSlAKUpQClKUApSlAKUpQClKUApSlAKUpQClKUApSlAKUpQClKUArlPF/wDiZP8AEb/7GlKA6dw/7KP+4v8AoK2KUoBSlKAUpSgFKUoBSlKAUpSgFKUoBSlKAUpSgFKUoD//2Q=="/>
          <p:cNvSpPr>
            <a:spLocks noChangeAspect="1" noChangeArrowheads="1"/>
          </p:cNvSpPr>
          <p:nvPr/>
        </p:nvSpPr>
        <p:spPr bwMode="auto">
          <a:xfrm>
            <a:off x="1679576" y="-1371600"/>
            <a:ext cx="5572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F2B2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/>
              <p:cNvSpPr txBox="1"/>
              <p:nvPr/>
            </p:nvSpPr>
            <p:spPr>
              <a:xfrm>
                <a:off x="7165788" y="3997771"/>
                <a:ext cx="453315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600" dirty="0" err="1" smtClean="0"/>
                  <a:t>Current</a:t>
                </a:r>
                <a:r>
                  <a:rPr lang="es-MX" sz="1600" dirty="0" smtClean="0"/>
                  <a:t> </a:t>
                </a:r>
                <a:r>
                  <a:rPr lang="en-US" sz="1600" dirty="0" smtClean="0"/>
                  <a:t>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s-MX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s-MX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  <m: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600" dirty="0" smtClean="0"/>
                  <a:t> </a:t>
                </a:r>
                <a:r>
                  <a:rPr lang="en-US" sz="1600" dirty="0"/>
                  <a:t>projected by the </a:t>
                </a:r>
                <a:r>
                  <a:rPr lang="en-US" sz="1600" dirty="0" smtClean="0"/>
                  <a:t>main </a:t>
                </a:r>
                <a:r>
                  <a:rPr lang="en-US" sz="1600" dirty="0"/>
                  <a:t>eigenvector from </a:t>
                </a:r>
                <a:r>
                  <a:rPr lang="en-US" sz="1600" dirty="0" smtClean="0"/>
                  <a:t>IPCA</a:t>
                </a:r>
                <a:endParaRPr lang="es-MX" sz="1400" dirty="0"/>
              </a:p>
            </p:txBody>
          </p:sp>
        </mc:Choice>
        <mc:Fallback xmlns="">
          <p:sp>
            <p:nvSpPr>
              <p:cNvPr id="35" name="CuadroTexto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788" y="3997771"/>
                <a:ext cx="4533153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34" t="-3125" r="-1344" b="-125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/>
              <p:cNvSpPr txBox="1"/>
              <p:nvPr/>
            </p:nvSpPr>
            <p:spPr>
              <a:xfrm>
                <a:off x="3877379" y="3999037"/>
                <a:ext cx="32063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1600" dirty="0" err="1" smtClean="0"/>
                  <a:t>Curret</a:t>
                </a:r>
                <a:r>
                  <a:rPr lang="es-MX" sz="1600" dirty="0" smtClean="0"/>
                  <a:t> </a:t>
                </a:r>
                <a:r>
                  <a:rPr lang="es-MX" sz="1600" dirty="0" err="1" smtClean="0"/>
                  <a:t>Frame</a:t>
                </a:r>
                <a:r>
                  <a:rPr lang="es-MX" sz="1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s-MX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s-MX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s-MX" sz="1400" dirty="0"/>
              </a:p>
            </p:txBody>
          </p:sp>
        </mc:Choice>
        <mc:Fallback xmlns="">
          <p:sp>
            <p:nvSpPr>
              <p:cNvPr id="39" name="CuadroTexto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379" y="3999037"/>
                <a:ext cx="3206321" cy="338554"/>
              </a:xfrm>
              <a:prstGeom prst="rect">
                <a:avLst/>
              </a:prstGeom>
              <a:blipFill rotWithShape="0">
                <a:blip r:embed="rId13"/>
                <a:stretch>
                  <a:fillRect l="-951" t="-5357" b="-2142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Imagen 4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328" y="1161287"/>
            <a:ext cx="4719953" cy="267919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925" y="1161287"/>
            <a:ext cx="4728565" cy="2679192"/>
          </a:xfrm>
          <a:prstGeom prst="rect">
            <a:avLst/>
          </a:prstGeom>
        </p:spPr>
      </p:pic>
      <p:grpSp>
        <p:nvGrpSpPr>
          <p:cNvPr id="33" name="Grupo 32"/>
          <p:cNvGrpSpPr/>
          <p:nvPr/>
        </p:nvGrpSpPr>
        <p:grpSpPr>
          <a:xfrm>
            <a:off x="70289" y="893176"/>
            <a:ext cx="2528683" cy="4667693"/>
            <a:chOff x="48010" y="890700"/>
            <a:chExt cx="2528683" cy="4667693"/>
          </a:xfrm>
        </p:grpSpPr>
        <p:grpSp>
          <p:nvGrpSpPr>
            <p:cNvPr id="34" name="Group 91"/>
            <p:cNvGrpSpPr>
              <a:grpSpLocks/>
            </p:cNvGrpSpPr>
            <p:nvPr/>
          </p:nvGrpSpPr>
          <p:grpSpPr bwMode="auto">
            <a:xfrm>
              <a:off x="48010" y="890700"/>
              <a:ext cx="2528683" cy="4667693"/>
              <a:chOff x="31513" y="13118"/>
              <a:chExt cx="1905910" cy="3066632"/>
            </a:xfrm>
          </p:grpSpPr>
          <p:sp>
            <p:nvSpPr>
              <p:cNvPr id="38" name="Paralelogramo 37"/>
              <p:cNvSpPr>
                <a:spLocks noChangeArrowheads="1"/>
              </p:cNvSpPr>
              <p:nvPr/>
            </p:nvSpPr>
            <p:spPr bwMode="auto">
              <a:xfrm>
                <a:off x="31513" y="13118"/>
                <a:ext cx="886539" cy="327028"/>
              </a:xfrm>
              <a:prstGeom prst="parallelogram">
                <a:avLst>
                  <a:gd name="adj" fmla="val 25000"/>
                </a:avLst>
              </a:prstGeom>
              <a:solidFill>
                <a:srgbClr val="FFFFFF"/>
              </a:solidFill>
              <a:ln w="12700" algn="ctr">
                <a:solidFill>
                  <a:srgbClr val="5B9BD5"/>
                </a:solidFill>
                <a:miter lim="800000"/>
                <a:headEnd/>
                <a:tailEnd/>
              </a:ln>
            </p:spPr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MX" sz="1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Video</a:t>
                </a:r>
                <a:endParaRPr lang="es-MX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MX" sz="1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Sequence</a:t>
                </a:r>
                <a:endParaRPr lang="es-MX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ángulo 39"/>
                  <p:cNvSpPr>
                    <a:spLocks noChangeArrowheads="1"/>
                  </p:cNvSpPr>
                  <p:nvPr/>
                </p:nvSpPr>
                <p:spPr bwMode="auto">
                  <a:xfrm>
                    <a:off x="175036" y="578274"/>
                    <a:ext cx="598859" cy="324488"/>
                  </a:xfrm>
                  <a:prstGeom prst="rect">
                    <a:avLst/>
                  </a:prstGeom>
                  <a:noFill/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a:t>Block Update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  <m:r>
                              <a:rPr lang="en-US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  <m:r>
                              <a:rPr lang="en-US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−1</m:t>
                            </m:r>
                          </m:sub>
                        </m:sSub>
                      </m:oMath>
                    </a14:m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" name="Rectángulo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5036" y="578274"/>
                    <a:ext cx="598859" cy="324488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8333" r="-13636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Conector recto de flecha 41"/>
              <p:cNvCxnSpPr>
                <a:cxnSpLocks noChangeShapeType="1"/>
              </p:cNvCxnSpPr>
              <p:nvPr/>
            </p:nvCxnSpPr>
            <p:spPr bwMode="auto">
              <a:xfrm>
                <a:off x="474783" y="340146"/>
                <a:ext cx="0" cy="238128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ángulo 42"/>
                  <p:cNvSpPr>
                    <a:spLocks noChangeArrowheads="1"/>
                  </p:cNvSpPr>
                  <p:nvPr/>
                </p:nvSpPr>
                <p:spPr bwMode="auto">
                  <a:xfrm>
                    <a:off x="160020" y="1893570"/>
                    <a:ext cx="630555" cy="419735"/>
                  </a:xfrm>
                  <a:prstGeom prst="rect">
                    <a:avLst/>
                  </a:prstGeom>
                  <a:solidFill>
                    <a:srgbClr val="92D050"/>
                  </a:solid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Frame Projection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𝑡𝑝</m:t>
                            </m:r>
                          </m:sub>
                        </m:sSub>
                        <m:r>
                          <a:rPr lang="en-US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</m:t>
                        </m:r>
                        <m:r>
                          <a:rPr lang="es-MX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𝑊</m:t>
                        </m:r>
                        <m:r>
                          <a:rPr lang="en-US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  <m:r>
                              <a:rPr lang="en-US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</m:sub>
                        </m:sSub>
                      </m:oMath>
                    </a14:m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3" name="Rectángulo 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0020" y="1893570"/>
                    <a:ext cx="630555" cy="419735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429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ángulo 43"/>
                  <p:cNvSpPr>
                    <a:spLocks noChangeArrowheads="1"/>
                  </p:cNvSpPr>
                  <p:nvPr/>
                </p:nvSpPr>
                <p:spPr bwMode="auto">
                  <a:xfrm>
                    <a:off x="124460" y="1428115"/>
                    <a:ext cx="700405" cy="274955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s-MX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Transformation Matrix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𝑇</m:t>
                            </m:r>
                          </m:sup>
                        </m:sSup>
                      </m:oMath>
                    </a14:m>
                    <a:endParaRPr lang="es-MX" sz="11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" name="Rectángulo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24460" y="1428115"/>
                    <a:ext cx="700405" cy="27495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5806" r="-9032" b="-9859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Rectángulo 44"/>
              <p:cNvSpPr>
                <a:spLocks noChangeArrowheads="1"/>
              </p:cNvSpPr>
              <p:nvPr/>
            </p:nvSpPr>
            <p:spPr bwMode="auto">
              <a:xfrm>
                <a:off x="180340" y="1085850"/>
                <a:ext cx="589280" cy="196215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solidFill>
                  <a:srgbClr val="5B9BD5"/>
                </a:solidFill>
                <a:miter lim="800000"/>
                <a:headEnd/>
                <a:tailEnd/>
              </a:ln>
            </p:spPr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MX" sz="1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IPCA</a:t>
                </a:r>
                <a:endParaRPr lang="es-MX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46" name="Conector recto de flecha 45"/>
              <p:cNvCxnSpPr>
                <a:cxnSpLocks noChangeShapeType="1"/>
              </p:cNvCxnSpPr>
              <p:nvPr/>
            </p:nvCxnSpPr>
            <p:spPr bwMode="auto">
              <a:xfrm>
                <a:off x="474980" y="902970"/>
                <a:ext cx="1" cy="18288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7" name="Conector recto de flecha 46"/>
              <p:cNvCxnSpPr>
                <a:cxnSpLocks noChangeShapeType="1"/>
              </p:cNvCxnSpPr>
              <p:nvPr/>
            </p:nvCxnSpPr>
            <p:spPr bwMode="auto">
              <a:xfrm>
                <a:off x="474980" y="1282065"/>
                <a:ext cx="1" cy="14605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" name="Conector recto de flecha 47"/>
              <p:cNvCxnSpPr>
                <a:cxnSpLocks noChangeShapeType="1"/>
              </p:cNvCxnSpPr>
              <p:nvPr/>
            </p:nvCxnSpPr>
            <p:spPr bwMode="auto">
              <a:xfrm>
                <a:off x="474980" y="1703070"/>
                <a:ext cx="635" cy="19050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9" name="Rectángulo 48"/>
              <p:cNvSpPr>
                <a:spLocks noChangeArrowheads="1"/>
              </p:cNvSpPr>
              <p:nvPr/>
            </p:nvSpPr>
            <p:spPr bwMode="auto">
              <a:xfrm>
                <a:off x="160020" y="2614930"/>
                <a:ext cx="641350" cy="464820"/>
              </a:xfrm>
              <a:prstGeom prst="rect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/>
              </a:ln>
            </p:spPr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Thresholding</a:t>
                </a:r>
                <a:endParaRPr lang="es-MX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&amp;  </a:t>
                </a:r>
                <a:r>
                  <a:rPr lang="en-US" sz="1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Binarization</a:t>
                </a:r>
                <a:endParaRPr lang="es-MX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ángulo 49"/>
                  <p:cNvSpPr>
                    <a:spLocks noChangeArrowheads="1"/>
                  </p:cNvSpPr>
                  <p:nvPr/>
                </p:nvSpPr>
                <p:spPr bwMode="auto">
                  <a:xfrm>
                    <a:off x="1194660" y="2634614"/>
                    <a:ext cx="649605" cy="445135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Morphological Dilation </a:t>
                    </a:r>
                    <a:endParaRPr lang="es-MX" sz="11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_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𝑏𝑑</m:t>
                              </m:r>
                            </m:sub>
                          </m:sSub>
                        </m:oMath>
                      </m:oMathPara>
                    </a14:m>
                    <a:endParaRPr lang="es-MX" sz="11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" name="Rectángulo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194660" y="2634614"/>
                    <a:ext cx="649605" cy="44513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7692" r="-11189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Rectángulo 50"/>
                  <p:cNvSpPr>
                    <a:spLocks noChangeArrowheads="1"/>
                  </p:cNvSpPr>
                  <p:nvPr/>
                </p:nvSpPr>
                <p:spPr bwMode="auto">
                  <a:xfrm>
                    <a:off x="1181326" y="902970"/>
                    <a:ext cx="675005" cy="321945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Edge Detector</a:t>
                    </a:r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_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𝑠𝑜𝑏</m:t>
                              </m:r>
                            </m:sub>
                          </m:sSub>
                        </m:oMath>
                      </m:oMathPara>
                    </a14:m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1" name="Rectángulo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181326" y="902970"/>
                    <a:ext cx="675005" cy="32194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3356" r="-4027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ángulo 15"/>
                  <p:cNvSpPr>
                    <a:spLocks noChangeArrowheads="1"/>
                  </p:cNvSpPr>
                  <p:nvPr/>
                </p:nvSpPr>
                <p:spPr bwMode="auto">
                  <a:xfrm>
                    <a:off x="941860" y="1428115"/>
                    <a:ext cx="995563" cy="377825"/>
                  </a:xfrm>
                  <a:prstGeom prst="flowChartTerminator">
                    <a:avLst/>
                  </a:prstGeom>
                  <a:solidFill>
                    <a:srgbClr val="FFFFFF"/>
                  </a:solidFill>
                  <a:ln w="12700" algn="ctr">
                    <a:solidFill>
                      <a:srgbClr val="5B9BD5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Edge Selector</a:t>
                    </a:r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s-MX" sz="11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11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s-MX" sz="11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𝑓𝑡</m:t>
                                  </m:r>
                                </m:sub>
                              </m:s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_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𝑠𝑜𝑏</m:t>
                              </m:r>
                            </m:sub>
                          </m:sSub>
                          <m:r>
                            <a:rPr lang="es-MX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&amp; </m:t>
                          </m:r>
                          <m:sSub>
                            <m:sSubPr>
                              <m:ctrlP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_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𝑏𝑑𝑎</m:t>
                              </m:r>
                            </m:sub>
                          </m:sSub>
                        </m:oMath>
                      </m:oMathPara>
                    </a14:m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s-MX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52" name="Rectángulo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941860" y="1428115"/>
                    <a:ext cx="995563" cy="377825"/>
                  </a:xfrm>
                  <a:prstGeom prst="flowChartTerminator">
                    <a:avLst/>
                  </a:prstGeom>
                  <a:blipFill rotWithShape="0">
                    <a:blip r:embed="rId18"/>
                    <a:stretch>
                      <a:fillRect t="-2083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Rectángulo 52"/>
              <p:cNvSpPr>
                <a:spLocks noChangeArrowheads="1"/>
              </p:cNvSpPr>
              <p:nvPr/>
            </p:nvSpPr>
            <p:spPr bwMode="auto">
              <a:xfrm>
                <a:off x="1194660" y="2066925"/>
                <a:ext cx="649605" cy="344170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solidFill>
                  <a:srgbClr val="5B9BD5"/>
                </a:solidFill>
                <a:miter lim="800000"/>
                <a:headEnd/>
                <a:tailEnd/>
              </a:ln>
            </p:spPr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Area Thresholding</a:t>
                </a:r>
                <a:endParaRPr lang="es-MX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54" name="Conector recto de flecha 53"/>
              <p:cNvCxnSpPr>
                <a:cxnSpLocks noChangeShapeType="1"/>
              </p:cNvCxnSpPr>
              <p:nvPr/>
            </p:nvCxnSpPr>
            <p:spPr bwMode="auto">
              <a:xfrm>
                <a:off x="475615" y="2313305"/>
                <a:ext cx="5080" cy="301625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5" name="Conector recto de flecha 54"/>
              <p:cNvCxnSpPr>
                <a:cxnSpLocks noChangeShapeType="1"/>
              </p:cNvCxnSpPr>
              <p:nvPr/>
            </p:nvCxnSpPr>
            <p:spPr bwMode="auto">
              <a:xfrm flipV="1">
                <a:off x="1519779" y="2411095"/>
                <a:ext cx="1" cy="22352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6" name="Conector recto de flecha 55"/>
              <p:cNvCxnSpPr>
                <a:cxnSpLocks noChangeShapeType="1"/>
              </p:cNvCxnSpPr>
              <p:nvPr/>
            </p:nvCxnSpPr>
            <p:spPr bwMode="auto">
              <a:xfrm>
                <a:off x="1519145" y="1224915"/>
                <a:ext cx="5080" cy="20320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" name="AutoShape 111"/>
              <p:cNvCxnSpPr>
                <a:cxnSpLocks noChangeShapeType="1"/>
              </p:cNvCxnSpPr>
              <p:nvPr/>
            </p:nvCxnSpPr>
            <p:spPr bwMode="auto">
              <a:xfrm flipV="1">
                <a:off x="1519779" y="1805940"/>
                <a:ext cx="4445" cy="260985"/>
              </a:xfrm>
              <a:prstGeom prst="straightConnector1">
                <a:avLst/>
              </a:prstGeom>
              <a:noFill/>
              <a:ln w="15875">
                <a:solidFill>
                  <a:srgbClr val="5B9BD5">
                    <a:lumMod val="100000"/>
                    <a:lumOff val="0"/>
                  </a:srgbClr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36" name="Conector recto de flecha 35"/>
            <p:cNvCxnSpPr>
              <a:stCxn id="49" idx="3"/>
              <a:endCxn id="50" idx="1"/>
            </p:cNvCxnSpPr>
            <p:nvPr/>
          </p:nvCxnSpPr>
          <p:spPr>
            <a:xfrm>
              <a:off x="1069425" y="5204644"/>
              <a:ext cx="521801" cy="1497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angular 36"/>
            <p:cNvCxnSpPr>
              <a:stCxn id="40" idx="3"/>
              <a:endCxn id="51" idx="0"/>
            </p:cNvCxnSpPr>
            <p:nvPr/>
          </p:nvCxnSpPr>
          <p:spPr>
            <a:xfrm>
              <a:off x="1032972" y="1997869"/>
              <a:ext cx="988348" cy="247267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919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F14D-78AF-4FF1-A09C-E030FB4F8B68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94472"/>
            <a:ext cx="12192000" cy="113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1 Marcador de número de diapositiva"/>
          <p:cNvSpPr txBox="1">
            <a:spLocks/>
          </p:cNvSpPr>
          <p:nvPr/>
        </p:nvSpPr>
        <p:spPr>
          <a:xfrm>
            <a:off x="89483" y="6402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53FF14D-78AF-4FF1-A09C-E030FB4F8B68}" type="slidenum">
              <a:rPr lang="es-MX" sz="2800">
                <a:solidFill>
                  <a:srgbClr val="FFFFFF"/>
                </a:solidFill>
              </a:rPr>
              <a:pPr algn="l"/>
              <a:t>5</a:t>
            </a:fld>
            <a:endParaRPr lang="es-MX" sz="2800" dirty="0">
              <a:solidFill>
                <a:srgbClr val="FFFFFF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2" y="1"/>
            <a:ext cx="12162638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307346" y="91472"/>
            <a:ext cx="11884654" cy="60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Thresholding &amp;  Binarization</a:t>
            </a:r>
            <a:endParaRPr lang="en-US" sz="3000" dirty="0">
              <a:solidFill>
                <a:srgbClr val="2F2B20"/>
              </a:solidFill>
            </a:endParaRPr>
          </a:p>
        </p:txBody>
      </p:sp>
      <p:sp>
        <p:nvSpPr>
          <p:cNvPr id="7" name="AutoShape 10" descr="data:image/jpeg;base64,/9j/4AAQSkZJRgABAQAAAQABAAD/2wCEAAkGBxQSEhURExMWFhUXFxkaGRcYGR8eGRsfGBsYGhoVFxoaHSggHB4lGxcXIjEhJSsrLi4uFyAzODMsNygtLiwBCgoKDg0OGxAQGy0mHyUsNy03LCssLzc1NDUsLiwsMCwtNyw0NCwvMC0sLCwsLy80LCw3NC4sLCw0LzIsLCwrLP/AABEIAKEBOgMBIgACEQEDEQH/xAAcAAEAAgMBAQEAAAAAAAAAAAAABQYDBAcBAgj/xABHEAACAQMCAwUEBgYIBAcBAAABAgMABBESIQUTMQYiQVFhBzJxgRQjM0JSkVNigpKToRUkQ3JzorHRNLPB0xY1VGN0ssKD/8QAGgEBAQADAQEAAAAAAAAAAAAAAAMBAgQFBv/EADURAAIBAgUBBgIIBwAAAAAAAAABAgMRBBIhMUFRBRNhgcHwMnEUIlKRsdHh8SQzNEJDcqH/2gAMAwEAAhEDEQA/AO40pSgFKUoBSlKAUpSgFKUoBSlKAUpSgFavEuIxW8bTTyLHGvV3IAGdhufEnbFbVUb2wA/Qovw/S7bV8Nfj88UAX2p2RkVQJuSxC/SmjKwAn3cs2Dgn72MDIq8A1x+eIOrI4DKwIIPQg9Qasnsq4o2ibh8rFmtSvLY9WhkBMefMrhkPwFAWrtPxcWdpPdMM8qNmA8z91fm2B865BbWdw6K81/e81hqfRcOqhm3IVQcAAnAHpV99r/8A5a34efb6vhzk/wCuKq7daAuPs04y9zZ6Zm1T27tBKx6sY8aXOfxIVOfMmrZXOvZUf6xxED3eZAf2jEM/yxVg9oXHGs7J3ixzpGWGHP6SU6Q37Iy37NAavG/aHbW1wbfRNKU+1eFNaxE9Fkwc59ACR41OcB7QW16hktpllUYzj3lz0DqcMp9CB0rlPDLFYIxGpJxuzH3nY7s7HxJO9WD2Xg/TuIEe7otc/wB7TKfzxigOk0pSgFKUoBSlKAUpSgFKUoBSlKAUpSgFKUoBSlKAUpSgFKUoBSlKAUpSgFKUoDS4zxNLWCW5kzoiQu2kZOB5CuWTdouJXEn0lJxbD+yt9IdNJ3+vPVmO3u40+HjXV+J2SzwyQPukiMjfBwVP8jXGODa4w1pNtPbHluPMD3JR+qy4OfjQF/7Hdtxcv9FuUEF2ASFBzHKB1eFj18yp3Hrg4l+2XBfptlNbA4Z1yh8nUhkP7yiuXcUszIoKNoljYPFIOqOvQ/A9CPEGpab2gXtxGscFv9GkAxNNMAQGHX6OgPfHiGbAoCJ4RemaJXYaX3WRfFXQ6XU/Bgf5Vltb+WzvFvIoWnDQtDIiuqn3g8bZY42OoZ9ajbWdYtaxl7iV3LyyEjBdtizvso90d1ckeVYzfyOcCTfxW3TVj0aVwVHzC0BN9peO33EYGtnt7eCNypJ5rSSLpZWBGlApOVrIRVeNjK+/KJ/x7hv9E1rXo4If0Nr/AJj/AD0UBNcF4ld2Mk7QxQSpO4ch3ZHGEVNIIUrju/zpx3jlxxCW2EtqbdIGeRvrVdWcroj0lcHbUx3AqEXhki9IUA/9md1P5FVH86fS5I/eeSP0nQOn8SM4Hzc0BOTzKis7HCqCxPkAMk/lVu9lXDGjtGuZBpku35xXxVCAsSfuAH9o1zu6u1liaK4QrG64Lo2qPB8dQGpegOSun1NT/B+2V5ZACZTfW2O68YAuVHhlRhZR0GRg+NAXfth2tisFUFTLPJkRQJ7zkdST0VB4senrVBl47xVnFx9JjR1OVtlT6gj8EjnvsSPvbYPQVqWzSTyyX1yMTzbBf0UYPchH+reZNfXFL4QRmQjJ2CqOru2yIo8ST/1oDpnY3tIt/b84RtG6u0ckbb6XTGpQw2YbjBHn4HIqdqv9guCNZ2UUL/anMkp/9yQl3/InHyqwUApSlAKUpQClKUApSlAKUpQClKUApSlAKUpQClKUApSlAKj+PcVS0t5Lh9wg2UdWY7Kgz4sxA+dSFcs9qnF+ZMlop7sQDv6u47qn+6hz/wD0HlWJOyuQxNZUabm+Cl3UzTO0spDyOSzN4ZPgoPRR0A8ABWHlDyFavGOYYysQJZjjIIBA8SMkb+HzrfVrYAD6NcHA6l9z6n6/rUUr8nz9GlKsnOVVLXl/qYJohpbYdD/pXTO2nZ2OSzj4gsqwXEECnmt7jppBMM3iyk9PEE7VzDiUcDr3I7mJhuDqDKcfddTN3lPyNWLiXFbi+SL6YscNtAgfRG2UmYDKysDuqKOiHO/XNUgrcnr4Cl3al9dS22e25WLK1QxoSi5KKTkDO4HWs30KP9Gn7o/2pYfZx/3F/wBBWS0MIXEkEzPlssH2OWJGPrhtjHgKkld7ni04OrUknUy26sx/Qo/0afuj/atvgUCrcqFULmKToMdGh8qxTzQAdy0mLeTSYHxJExP8qsvYDgnD7i45cq3Ek3LZ9L9y30qyBlVFmdm3dM6yc4zgdK3jHXc9DCYbJWUu9UvC/h8yJ7SBXMI7rDMmRsRnC9fWtCwt1WeEqqg6zuAB/ZybVd/ajwe3gNq0MEURPMUlEVcgBSAdI3FUy1+2g/xD/wAuSkvjGIk1joK+mhKdpVBiUEZBkTIPTxqBNlH+AD1UYI9QRuD61O8UtFeKeZt2imt44/JQ6l3YD8TagM+SjzOYmsVHqR7WnKNWOV209WbvDYhKpKnlTrs+kdxiekjR7Ahuu2DkEZ2rTvGeNjCv1bNkuEOYyhyNaeKOTt4dWPewDXiStG4lQZK7Fc41qeqZPQ+IPmB4E18gsSXc5djlvL0UegGw+HrWc+niVl2p/DXXx7fr75MQso/0afuir17I+z0c6reyyLKYWeOGFfdhKkgu4PWQjGPAAjHXamit/sreS2nLvLNVkJBjuIC2lZMM2GyQQsikjfG4J+eKZjsecpSnd9PU1+LoDc3BIyfpE+59JXH+lanKHkK+hcNIXkkADtJKzBfdDGRywXPhnNeW5iGrmwyu2okMrbacLgAc1cePhWN3uceV1cROLqZdXu/E85Q8seo2I9QRuD612nsHx83dsNZ+uiOiT1IGVk/aXB22B1DwrlnZG6soxMt5ayuDLqhJOXCEDKNiXGA2cdTg71dOzvaXhkMumC3lhaUohcjbqQgY8wkDU5/ereOnJ6WDgqM3eqpJ8X/U6HSlKoesKUpQClKUApSlAKUpQClKUApSlAKUpQClKUBjnmCKzscKoJJ8gBkn8q/PtxdtM7zvnVK7OQeo1nIT9kYX4KK697Sbvl8PlXxl0xfKQgP/AJNdcdYZ9PWpVHweH2xV+Gn5+i9TbtuFzyKHjt5nRhlWWJyCPMEDcetZP6Duv/S3H8J/9qkLLtneRRpEkiBI1VFHKXYKAAPyArN/48v/ANKn8Ja1tA5cmA+1L35FYvlaN+TJFKshUkI0TgkY6r3dx8K3bubuohB0xLHqXbLykLy4t/IlTj8RTyNfHFuKXE8/0qSbMixlF7i6QudRwuNiT1PpWXg8RdkLHOheYx/FLKCc9fBS2366+Vbwtwep2dGglLuW3te/mRlojqiqYpchQD9W/UDf7tfbORjKSDJCjMb7liAo93qSQB8ay23E52RWMvVQfcTxGfKvZrmV1KtJqUjBBRMH/LWloHmzhgczvKXvyE8Lo2iSOSNsZw6MpIJIyNQGdwasnsw/8zX/AOLP/wAy2qstNK+nmzPMUUIpkwWCgk6dWMtuTuxJ9az8IlkW5XlStETDKGdcatOqElVJ90kgd7GQAcYzkI2zaGuDVNYyPdtuPj/qy8e1+ZdVqmoagZSVyMgaV3I64qhWv20H+If+XJXl+0RePlKTnmFpeus4XrIx1SH9bcetYXm0PE+pVw/V/dHccb4I862l8Z1Yn+vh5epOcRuUWG5iZgHe4tnRSd2UJpLL54YEHHTbzFQksoUFmOAOpPQVt8TvWkjTKIRzFxIjhl8euQCPlmtbmBWRmGoCWIlQM5AlQlQD1yNsVipua9pwU8TCL5sv+nteO4AJJwAMk+QHjWW9jVJXVEkSIkmESYDaNu6QCfdJwM76dOd80srTnMc/Zx7nyZ8ZVPgNmPrpHnWuV3scMcFN4juX9/h1MaNnBHQ4P5198CudAR8EDOiUHyLHlzD88E+ROfcrXsvs0/ur/oK3YYByYJCO6wMUg81dmCk/Bzj4StW1Pdnf2OrTmvfJqRfe/wASX/mvW7acNmlGqKCV1yRqSNiMjqMgYqNsVITBJJDSAk9Th2GT6mrBwftPdWsfKhkUJqLYKAnLdd610vqcLVF4iffNpXe3zNf+grr/ANLcfwn/ANq8fs/dEEG1uMEY+yfx+VS//j2+/Sp/DH+9P/Ht9+lT+GP96z9QsoYBf3S9+R1Ps5cSyWsLzqVlMa8wEEHUBhjg7gEgkehFSNU32d9pJbsTJOys8ZQgqunuuCACP7yNv61cqsndH0VOpGpFSjsxSlKybilKUApSlAKUpQClKUApSlAKUpQClKUBX+2XZxr6OONZhFok17prB7rLjAZfxZ+Vc47ZdjZLC2Nzz1kAdAQIWAUMwBkYiU4CjfpXZ68ZQQQRkHYg9D6GsOKZCphqVR3nG7OARcHkYBluImUjIIiJBHmCJd6+/wCg5v00f8Jv+7XROJezKAsXtJZLNjuVjw0JPnyXBUfs4qudo+yt7ZW010b2GVYkLlWt9JOPDKydflWMiJ/QcP8AYRVL3hkqFF5sZ5jFfsm27jsWP1n6uP2hUv2fixCD+Mls+Y91T+4q1h4nP34z5QzP8xyh/wDo1IcOj0xRr5RoPyUVlJLYtSoU6V8itcjeA9k7ieYWsc0QEcYZ3aJu6CSqDSJO8zFX8gAh9BWbj/Y28tDqdkeD9NHEzaf8SMSalH6w1DzxV49mUYL3smN+bFHn0SJXA/OZvzq9VjIiTwWHbu4I/PMti4QSCeJw2AmmMnWT0Cnm46AnPQAE+FYl4TMSGkMT4UgxqWUNqKnSzHORlRtgA+O1TvHFT+lbxI1CJGU7q7LrljjLyYGwJxg/M+JrQsWkndjzDHGFRl0hSTrL4LF1b7qA4GPfx4VzyzOeWHBzdwo1rUYpNc/M12tOZh2mEcqAl1kHcRSB7qhwNIx9pk536dBOcG7E3MtuL1Z0UoZWSM27kuE5iKQecDh17w2+8OvjptayFWlde5DMFW4UDuSBUcMVbOn31GrdSQQcdDfOH+0BRA3PUfSk2Ea7CbPSSPOdK/iznRvnI0lqRlraasy8VCU81WNprn8jnnFLeGRBKpRJNQ7wUliy5zEyKQzMN9juMZ2qPh4dctguYlAZWxhsnSwYZwxC5wPPGanb15p3uLzQskiKOdLjEcS7YjB6nSp1aPeI3YjINa3EYJYgrrNqJdVKsqhDq7oAwNQ7xXfUcZ8a0k5z1gvvJVKcq8lOMVps36GadBcoY2HLkTDA+9pO+HU7alPeUg42JBxkGtzgXDZJ1ENlHrQZVp3OIQfvHUN5XySSE2z1K1BcRlVhby47jSxCRT4xs6tJE3odABHxFfoGOMKAqgAAYAAwAB4AeFUpTzRu9zqoTzxzNa7fccR4/wBirix5AM8Ukbty9YiYFWCkqGXmnZghGrPXAxvX3Hw/FtyC2ToK6gMbnJBAycYJ8/Cuie0uLNg7eKSQOP2Joyf8uR86pfjVEkjanQp023BWuVDh9lI5AEiKHQyjMZJ7zEspxIOhcb+tb/8AQc36aP8AhN/3acMGJY/T6VH8uYCP5Riprs3wa74gJ3iuYYEineHBhLt3Ap1ElwNw48KxlROWCoSbbiiF/oOb9NH/AAm/7tbXY3s4/EHuVW4QLAyKJFhZkcspLKDzAMqdiAT1B8audr7MFf8A427muF8YlAhiPowj7zfvVebGyjhjWKJFjjUYVFACj4AUyI1+g4f7CKx2O7HPYyvK1wJA6BdIjKdDkEku2cb/AJmrdSlZSsdEIRhHLFWQpSlZNxSlKAUpSgFKUoBSlKAUpSgFKUoBSlKAUpVS9qV9NBw6SSGRoiHiDOvvKjuqOVJ6HDdfCgNntT2qsbcGG5uArMMcuNmM2/QqIu+p8mGOnWubdoe3EkttdWeiaaCSFhHcSRGJ1JzhJcgIwG3f7vXcZ3OSw4ZFBkRoASTqbq7HxLOdyTW3QFeu5lkZNJyeRMjDoyk8k4ZTuD8amrF8xxnzRT+aiofi3D1i0OinGoKFB0smo4HKbbALaRyz3TkdPHJw285cargyRqAoZQeYukdJI+pIGPdGf1anns7SJuqou09PHg6D7MWx9NXx56N8mgiGfzRvyq8Vybsxx1bWd7gK0sEyKj8rDMjRFyrac5OzsrAd4ELt1xIcd7dyyER2/wDVkc6RLKBznOM6YYjkKeu75O3u+NUKFW7URGPinEx+JIZF+cOP/sDWDgUo1be68ETJ66dQYfINH+9WW5tQkqHJPMEiuzEs7sQjBmY7k6UYegwBgCouxjaNIQMA4zET7uoDEtux9SHI9Og7lSjpUl5EIaVZ+X5HRuxvFoYUu4bhlCbzjV0aMoiSrg+9pZdx5Sr51QbjLMyKDCDl4PvGDUWCRSncZIBABODpZRnSCfu6vFmwxjbETA6GHeMx2WNc7bah3hsS674BqWtlmW3kti8RWY6pDysvq2wUfWMaMLoJGRpB61rNd47dPxNake9llWy58fe5YL7ilseEC2gTQZswGHOWVj/xDOTu2FLPrPvalP3xVY42dQjTxaVD/DPNJ/yAfMVoLNyXaaQDUgCTEL1QbpMABnHiQPNhuUryUvLJjdXddKjbMMZPekbqA5xsPMKPusapCV1ruVpTzLXdbmi7cyKBV/tb1UX4PO4H8q/Rlfn7hlqjrBGU7nLeTT5asBR6ECQ4/u1beD9rp7V+Sz/SkC6uWzD6Si5xqVmIEg6bPg/rHpWtHZvxZph/hb6t/iW32kyY4fKPxNCg+LzRr/1qknrUh2s7TLerHHHHIkKOJZZJl0A6MlUVSc7PpYscAaNic7VubimQWjxpAyZX2jA8x0L/AB2X9at5SUdWVnOMFeTNC0nVXRnYKNd02ScDHMKj89Y/Otrs72wls454YoX+uvJJGm5TSCJGWMD6pcEvhM6WK41DIrQ4VZCSQr38Rqp5jbO3MLd1P0Q7uTgBjkdOpssUQQBVUKAMAAYA+ApFt6iMnLW1kW3st2z4e2IBdvzmOT9K1RyOx2yA4Vd8bKmAPACrnXG7y1SVdEiK6nwYZHy8vjVh9kssoN5bmRnt4HjSEOdTJqTU6BjuVGVAB6YrY2Oh0pSgFKUoBSlKAUpSgFKUoBSlKAUpSgFKUoBSlKAVpca4XHdQSW0oJjkUq2Dg49D4Gt2lAc7k9msy7RcSk0+AliSQj9oaSfnWS29mIY/1q9uJh+BMQp89HeP71dAqp9q+3MVo/wBHija5uiM8lCAEHg0znaMH5ncbUBzriPBvo893w1dlGma31EnCvuu7HJCTJUfZxh5Na/VvKgYHH3kwrxSDx207dRpfBG9TVzJcXVyt3dNGGVGRI4gdKqxBIZ23c7DyAPSoviEBSTC4GtuZET0EqglkPo66jt4GT0rDSaszDSkrM+gv1mDmKfGcqffA8QSMSKPIjK56DIr2YPIyLIisoDZYY0sCMYKNuD6d4bdfCt9ClxGCV2PUHZkYbEZHRlOdxWpKWh+070f6Xy9JQOn98bdc6ds8tSnOCeXbocNWlUpxfdu8enT5GveJIqrpzIqurAE99QDhtJPvjQWGDvvsT0rFFc/VzLyhJCX7jKc4eUlgsq+9H9aJMN4FGBwQMylatxZ5bmIdEmxzjKsQGA5i5GrAZsHqNRwdzUYV2nd9DmpYpp3l0t+5qJYMcKg1pFkE6yjtId2kVgNyNR3yN3byrMBNjpdj01Qn/MSf9aknFolsjRa4bxGhEkbOSk4eRUklA9xydRYsoVgcagBsdyu6mko6HqUklBWd/ErjW7p9e0ZCgYl5kmtyh6kgEqAuS2zdNW29eEtFBNEiNkEK8xOwWY6I5GdslmAJGPDlsThRVgszaFp2vC8gjKLFbIx+sLJqYsoI1DvAd86ABvjNQ0PD+hfcDZEySAqklNZP2jqPvEdckAZJMqs1TlfqQr1VSlm6rb8GfNs7s7tH3IyFVX+8VXJ+rUjbJY94+AGAetfYiaORGij1DRICS2N2aI6nJyzEhDvgn4da3q1zKzsUiAJHvOfcT0P4m/VHzK7Z5YTm2lHg4KVWrKSUOOPUxXHUGUmVzukYG2RjdEzjbbvsds9RWLiFrqMaykFmbVoB7iLGQzNv7zZ0LqPTXsBvmWgt0hDOTvjLyN1IXJyT0AG+w2FRBBmfBBBlAyN8pCvgfJnJI8++fwV2QpW+tLVnpUqFnmm7y97Hsiu8ISMkS3syomOoEmFDDyxEur0JNdAm9lsKgfRbm5tyB018yM+pSXP8iKqdzBIJYbmB1SWDXoDpqjOsBSGGxGwwCNxk1b+A+0VWkS3vovo0rnSkgbVBIfwq/VGPgrY+NWOg1R7OLg7NxNsfqW6BvzJOPyq19lezcVhE0UTO5dzI7yNl2YhVLEgAdFGwFTVKAUpSgFKUoBSlKAUpSgFKUoBSlKAUpSgFKUoBSlKAUpSgIDt3xaW0sLi4hXVIibeIXJAMhHiEBLY/VrnfY/hnD2jxPeTQ3THVLrmVRMx/t42de+rDDDBOM4ODXYJYwylWAKsCCD0IOxBHliubxeyp1zGOIOLcE6IhChZVJJCcxy2rAOM4HSgNpuz3DhseJOD/APJj/wBq3G9nlrKo/rFyy5BBEq4ypBBBCeYFbnZv2f2VkS8cWuU5zLLhnOeuNtK/sgVpdsTbcPj58TPBO50xx2+n65vwtCQUYeb4BA8fAgfcfs3t1LFZ7oFsZ+sG+BgH3OuNvkK+L72fLobkXM4lAynMYNGSPuuoUEqehwc75FV617RcSKK0lyiyY3UQqYwfI76j8mFXXsl2nF2GjkAjuYx34wcgg9JYid2Q/mp2PgSByhoXi5mF0GLImtmIzGQMkxN00kbgHusCCCu4qNW9L3RCSlVKIMNjAY6yA0TENuA2cYI7m/eFdR9qXDIGiSVk+vd0iVwzKSuTIytpIDjQkmA2QNR86r9h2espLN728LK7yOImDNqUx/Vpy41PfbVGzgYJOryrmnTi56dDjqUYSqNJa2/YgZFJgSW4jVY3YqHDZQSIWBTwdHBQnOMYwQxrKkswGlWRgekje8B6qNpD5HK+ucbxdjD9InAwpkkKx6A31Qcjfmy4IXVhVKrknCA6sgVaX7C8U3wbUY93EzCMDwDKbcsfkw9MVpCMv8envglCE96WnW+1/Ah7GMMZRFiR0XXNIzABVXV9ZNJ4KNJGEBxjZaiLy9dTC0jhMtGXQMFCBnXAbJ1P3VkB8B1wNq3+0PCWtZQkwjWRQHblszQEMc4dtIaLUU3yuk431VYOE9nbS7sppl73EAjSYLsNLKdcK6Q2l4wVUawCCcnrsEaabs9/EQopys9+b9SCaXmIXLNHCDp2BErnOnQo95MnYAd85207E3ns/wBgy8Qe4eSEnGiCFlVYl8FY6TqfxJGw6DOMnS9m9jby3MkrJqkURzRMWYga1KEqmdOoaQdWM/WHer12j47HZxcyTLMTpjjX35GPREH8yegAJOwq9FRUFY6sNGKppxRAz+zi3caWnuiMg45o8CCPueYFeJ7OLZSzCe6BbGo80eA2+50G/wCZ86gm7ScQc6zcJGT0jSIMi+Sln7z4/F3c+QrY7GcRXiLtBxCRmuo9zbNhbdlycTRov2qnYHWW0kdBVS5sv2c4cDpPEXDDwNzHn8sVF9oeDcKSJkkvZpiw2gjmR5JD4KqKueuN9gOpIq6cd7F2N5GIprZML7hQaGTP4WXBHQbdNqqsvsskTK23EZI1ORiSGOQgejLoP55oCQ9kXFZ5rWSKfvfR5TEsudWoAA6NR3Yxk6C3jgdd6vVR3Z/g8dnbx20Q7ka4z4serO3qzEk+pqRoBSlKAUpSgFKUoBSlKAUpSgFKUoBSlKAUpSgFKUoBSlKAUpSgMc8yorOxwqgsSegAGST8q4tbXTXkz8Rl6yZECn+yhHugeTN7xPrXWu0vDDdWk9sr6DLE8erGcagRuM7jeuPfS5LUi0uLeRbhQFWOJGcSgbB4SBuu2+cY8aA3eIXqwxtK+cDwHVidlRR4knAFY73g/EbdI7qaEkY1h7XPPtSeqshzzFxgNjIODkHarH2S7GTSzJe36hBGdUFqDq0tjaWY9Gcb4A2X41eO0HFktLaW6k92JCxHnjoo9ScD50BxrjPay5uxDvDOEWRg6AxjV3V1TBmYqQusaVGST4VDWwmAieeXJWMBVmh1QBTg6e4+nHoSM9WBNbFpbvqmMmOdNCJZMfjmafKj0ACrj0qVhuJ5ZILa0SN5JITKeYxVQihfEDqS2BnbapR1nLyIRs6k1baxpcQ4w0rq8scIVgI3ktmIjGn7JynWNhsuoEj3fd0iul8J7bKLN3n3uIcIyLsZWbIjZAenMx8FIcZwua53xq0mgUyX3C8ICFMqmKVe8Qo6YbckDGPGtHS2QgwkqhjAZO8SnTRJ45Axnx6HJIatKku7eZc+7mlaXdSzLnj1/M234tJ9J5jKk0gbmys7aIeZsY0Y4JKoApCDfCR5PXOrPdSyyieOVEmBLD6FAQuT4kmQp8ckaujZFZuEwNMzLa8Ned4yBI78pSHYajrdupOc5Gx8NsVJXIvLeaGK7gjiWcPy9DlyGjAJVzgLuDtjyqsIpItTgox6839SK7McbuLNo30xIQksPMk+ywneOtVYFWHI6A6cZ3qW4fDfcTlM0PfJBBvJ1KQqNjy7WLqQfPxxuTtUPc2azRiNvdknm39GMwDD4ZzXWvZvxprqyUSfbQEwzD9aPA1ftLpb51rSej+bNaDunbhs57w26dtcUy6J4W0TJ5MOjL5qw3B8jXzxWzZtMsR0XEJ1wv4hh90+at0I9avXbfsc1w4vLRlS6VdJDfZzINxHJjcEfdcdOnwoEvFnRhA9rOt0ThbfSSXP6jjuMniXzgCqljrnZXja3tpDdKMcxe8v4WBKunyYEfKpaqx7POAS2VqY52UySSvKVT3Y+ZgmJSeoByc+bGrPQClKUApSlAKUpQClKUApSlAKUpQClKUApSlAKUpQClKUApSlAKUpQCvMeNe0oBVH9sD/ANRRPCS6t0b4GQH/APIq8VFdpeAx30Bt5S6qSrBkOHVlOVZTg7gjyoDkt73ZlbwdSmfVDrUfMNIf2a++zM7WNzJcIizaohEgdinLUMXKghG1AkjywFA3qfk9mty0ixvfB7bUGY8sLcd05CB17u5+/gGptfZ7Fqybicrn3fqx8iwjzj4YPrXPOnPPmgzkqUqneZ6b33uUPtJx+WU82di5UqEjQERRmRtCuw3xuccxyT10gZIr2Pha6WDnU7EFnGxBHu6OukL4D45ySSeh9peycb8NuLO3jCFk1J1JMiYZGdzlmOpVGpiTXMrTtLbsis80cbkDWjMAyt95SDvkHNUhTtq9WVp0cusndvk++G8Rkimflu0c0RVDIq/VyahrVHB7pyM9w7jvFSOtSHavi01+kCOkcTwyiQTRsSdlKkCNlwM58WOMDrVn9l/CBJZSzzxhheyNJocAjlABIgQdvcUN+1W7c+z+EnMc00Y/CCrgfAyKzfmSPSpunOPwPyJSo1Ifynp0foc6ihAkhjXYR5bHoqGNQT6lwfXSatnsvfF7xBB7pW2f9oq6n+Sr+VeX3s3nWYm1vAscgGszIJJFZRjMeNK4Iz3TsDnA3q09kuycdgJGEkksspUySSEZOgEKFCgBQMnYVSlDJGxahT7uGV7lhrwjxr2lUKilKUApSlAKUpQClKUApSlAKUpQClKUApSlAKUpQClKUApSlAKUpQClKUApSlAKUpQClKUArlPF/wDiZP8AEb/7GlKA6dw/7KP+4v8AoK2KUoBSlKAUpSgFKUoBSlKAUpSgFKUoBSlKAUpSgFKUoD//2Q=="/>
          <p:cNvSpPr>
            <a:spLocks noChangeAspect="1" noChangeArrowheads="1"/>
          </p:cNvSpPr>
          <p:nvPr/>
        </p:nvSpPr>
        <p:spPr bwMode="auto">
          <a:xfrm>
            <a:off x="1679576" y="-1371600"/>
            <a:ext cx="5572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F2B20"/>
              </a:solidFill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3478781" y="4443307"/>
            <a:ext cx="3772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Threshold dynamics based on the statistic parameters of the projected  frame.</a:t>
            </a:r>
            <a:endParaRPr lang="es-MX" sz="1400" dirty="0"/>
          </a:p>
        </p:txBody>
      </p:sp>
      <p:pic>
        <p:nvPicPr>
          <p:cNvPr id="34" name="Imagen 3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588" y="1148081"/>
            <a:ext cx="5414874" cy="3295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ángulo 26"/>
              <p:cNvSpPr/>
              <p:nvPr/>
            </p:nvSpPr>
            <p:spPr>
              <a:xfrm>
                <a:off x="8440202" y="2160144"/>
                <a:ext cx="2367892" cy="7508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1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MX" sz="11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MX" sz="11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MX" sz="11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s-MX" sz="11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MX" sz="11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MX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11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MX" sz="11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s-MX" sz="11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s-MX" sz="11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MX" sz="1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MX" sz="11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MX" sz="11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MX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MX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MX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MX" sz="11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s-MX" sz="11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MX" sz="1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MX" sz="11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s-MX" sz="11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s-MX" sz="11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MX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MX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  <m:r>
                                        <a:rPr lang="es-MX" sz="11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MX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MX" sz="11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s-MX" sz="11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s-MX" sz="11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s-MX" sz="11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s-MX" sz="11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s-MX" sz="1100" dirty="0"/>
              </a:p>
            </p:txBody>
          </p:sp>
        </mc:Choice>
        <mc:Fallback xmlns="">
          <p:sp>
            <p:nvSpPr>
              <p:cNvPr id="27" name="Rectá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202" y="2160144"/>
                <a:ext cx="2367892" cy="75084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ángulo 30"/>
              <p:cNvSpPr/>
              <p:nvPr/>
            </p:nvSpPr>
            <p:spPr>
              <a:xfrm>
                <a:off x="8440202" y="3045541"/>
                <a:ext cx="1844864" cy="275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100" i="1">
                              <a:latin typeface="Cambria Math" panose="02040503050406030204" pitchFamily="18" charset="0"/>
                            </a:rPr>
                            <m:t>𝑇h</m:t>
                          </m:r>
                        </m:e>
                        <m:sub>
                          <m:r>
                            <a:rPr lang="es-MX" sz="1100" i="1">
                              <a:latin typeface="Cambria Math" panose="02040503050406030204" pitchFamily="18" charset="0"/>
                            </a:rPr>
                            <m:t>𝑁𝑒𝑔</m:t>
                          </m:r>
                        </m:sub>
                      </m:sSub>
                      <m:r>
                        <a:rPr lang="es-MX" sz="11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1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MX" sz="11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MX" sz="11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MX" sz="11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s-MX" sz="11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MX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100" i="1">
                              <a:latin typeface="Cambria Math" panose="02040503050406030204" pitchFamily="18" charset="0"/>
                            </a:rPr>
                            <m:t>𝑇h</m:t>
                          </m:r>
                        </m:e>
                        <m:sub>
                          <m:r>
                            <a:rPr lang="es-MX" sz="11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1100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s-MX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1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MX" sz="11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MX" sz="11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MX" sz="11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s-MX" sz="1100" dirty="0"/>
              </a:p>
            </p:txBody>
          </p:sp>
        </mc:Choice>
        <mc:Fallback xmlns="">
          <p:sp>
            <p:nvSpPr>
              <p:cNvPr id="31" name="Rectángulo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202" y="3045541"/>
                <a:ext cx="1844864" cy="275332"/>
              </a:xfrm>
              <a:prstGeom prst="rect">
                <a:avLst/>
              </a:prstGeom>
              <a:blipFill rotWithShape="0">
                <a:blip r:embed="rId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ángulo 32"/>
              <p:cNvSpPr/>
              <p:nvPr/>
            </p:nvSpPr>
            <p:spPr>
              <a:xfrm>
                <a:off x="8440202" y="3455423"/>
                <a:ext cx="1821203" cy="275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100" i="1">
                              <a:latin typeface="Cambria Math" panose="02040503050406030204" pitchFamily="18" charset="0"/>
                            </a:rPr>
                            <m:t>𝑇h</m:t>
                          </m:r>
                        </m:e>
                        <m:sub>
                          <m:r>
                            <a:rPr lang="es-MX" sz="1100" i="1">
                              <a:latin typeface="Cambria Math" panose="02040503050406030204" pitchFamily="18" charset="0"/>
                            </a:rPr>
                            <m:t>𝑃𝑜𝑠</m:t>
                          </m:r>
                        </m:sub>
                      </m:sSub>
                      <m:r>
                        <a:rPr lang="es-MX" sz="11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1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MX" sz="11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MX" sz="11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MX" sz="11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s-MX" sz="11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MX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100" i="1">
                              <a:latin typeface="Cambria Math" panose="02040503050406030204" pitchFamily="18" charset="0"/>
                            </a:rPr>
                            <m:t>𝑇h</m:t>
                          </m:r>
                        </m:e>
                        <m:sub>
                          <m:r>
                            <a:rPr lang="es-MX" sz="11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1100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s-MX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1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MX" sz="11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MX" sz="11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MX" sz="11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s-MX" sz="1100" dirty="0"/>
              </a:p>
            </p:txBody>
          </p:sp>
        </mc:Choice>
        <mc:Fallback xmlns="">
          <p:sp>
            <p:nvSpPr>
              <p:cNvPr id="33" name="Rectá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202" y="3455423"/>
                <a:ext cx="1821203" cy="275140"/>
              </a:xfrm>
              <a:prstGeom prst="rect">
                <a:avLst/>
              </a:prstGeom>
              <a:blipFill rotWithShape="0">
                <a:blip r:embed="rId8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ángulo 42"/>
              <p:cNvSpPr/>
              <p:nvPr/>
            </p:nvSpPr>
            <p:spPr>
              <a:xfrm>
                <a:off x="8440202" y="1410233"/>
                <a:ext cx="1542282" cy="6153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2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MX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MX" sz="12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MX" sz="12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s-MX" sz="1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12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s-MX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MX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MX" sz="12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MX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s-MX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MX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b>
                                <m:sSubPr>
                                  <m:ctrlPr>
                                    <a:rPr lang="es-MX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1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s-MX" sz="12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s-MX" sz="1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s-MX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MX" sz="1200" dirty="0"/>
              </a:p>
            </p:txBody>
          </p:sp>
        </mc:Choice>
        <mc:Fallback xmlns="">
          <p:sp>
            <p:nvSpPr>
              <p:cNvPr id="43" name="Rectángulo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202" y="1410233"/>
                <a:ext cx="1542282" cy="61536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ángulo 36"/>
              <p:cNvSpPr/>
              <p:nvPr/>
            </p:nvSpPr>
            <p:spPr>
              <a:xfrm>
                <a:off x="8440202" y="3865113"/>
                <a:ext cx="2382127" cy="531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100" i="1">
                              <a:latin typeface="Cambria Math" panose="02040503050406030204" pitchFamily="18" charset="0"/>
                            </a:rPr>
                            <m:t>𝑇h</m:t>
                          </m:r>
                        </m:e>
                        <m:sub>
                          <m:r>
                            <a:rPr lang="es-MX" sz="1100" i="1">
                              <a:latin typeface="Cambria Math" panose="02040503050406030204" pitchFamily="18" charset="0"/>
                            </a:rPr>
                            <m:t>𝑃𝑜𝑠</m:t>
                          </m:r>
                          <m:r>
                            <m:rPr>
                              <m:lit/>
                            </m:rPr>
                            <a:rPr lang="es-MX" sz="1100" i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MX" sz="11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MX" sz="11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MX" sz="1100" i="0">
                              <a:latin typeface="Cambria Math" panose="02040503050406030204" pitchFamily="18" charset="0"/>
                            </a:rPr>
                            <m:t>max</m:t>
                          </m:r>
                          <m:d>
                            <m:dPr>
                              <m:ctrlPr>
                                <a:rPr lang="es-MX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11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s-MX" sz="11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s-MX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11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s-MX" sz="11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MX" sz="11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s-MX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  <m:r>
                            <a:rPr lang="es-MX" sz="11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MX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100" i="1">
                                  <a:latin typeface="Cambria Math" panose="02040503050406030204" pitchFamily="18" charset="0"/>
                                </a:rPr>
                                <m:t>𝑇h</m:t>
                              </m:r>
                            </m:e>
                            <m:sub>
                              <m:r>
                                <a:rPr lang="es-MX" sz="1100" i="1"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MX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100" i="1">
                                  <a:latin typeface="Cambria Math" panose="02040503050406030204" pitchFamily="18" charset="0"/>
                                </a:rPr>
                                <m:t>𝑇h</m:t>
                              </m:r>
                            </m:e>
                            <m:sub>
                              <m:r>
                                <a:rPr lang="es-MX" sz="11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sz="1100" dirty="0"/>
              </a:p>
            </p:txBody>
          </p:sp>
        </mc:Choice>
        <mc:Fallback xmlns="">
          <p:sp>
            <p:nvSpPr>
              <p:cNvPr id="37" name="Rectángulo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202" y="3865113"/>
                <a:ext cx="2382127" cy="53155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ángulo 37"/>
              <p:cNvSpPr/>
              <p:nvPr/>
            </p:nvSpPr>
            <p:spPr>
              <a:xfrm>
                <a:off x="8440202" y="4531219"/>
                <a:ext cx="2408608" cy="531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100" i="1">
                              <a:latin typeface="Cambria Math" panose="02040503050406030204" pitchFamily="18" charset="0"/>
                            </a:rPr>
                            <m:t>𝑇h</m:t>
                          </m:r>
                        </m:e>
                        <m:sub>
                          <m:r>
                            <a:rPr lang="es-MX" sz="1100" i="1">
                              <a:latin typeface="Cambria Math" panose="02040503050406030204" pitchFamily="18" charset="0"/>
                            </a:rPr>
                            <m:t>𝑁𝑒𝑔</m:t>
                          </m:r>
                          <m:r>
                            <m:rPr>
                              <m:lit/>
                            </m:rPr>
                            <a:rPr lang="es-MX" sz="1100" i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MX" sz="11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MX" sz="11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MX" sz="1100" i="0">
                              <a:latin typeface="Cambria Math" panose="02040503050406030204" pitchFamily="18" charset="0"/>
                            </a:rPr>
                            <m:t>min</m:t>
                          </m:r>
                          <m:d>
                            <m:dPr>
                              <m:ctrlPr>
                                <a:rPr lang="es-MX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11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s-MX" sz="11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s-MX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11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s-MX" sz="11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MX" sz="11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s-MX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  <m:r>
                            <a:rPr lang="es-MX" sz="11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MX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100" i="1">
                                  <a:latin typeface="Cambria Math" panose="02040503050406030204" pitchFamily="18" charset="0"/>
                                </a:rPr>
                                <m:t>𝑇h</m:t>
                              </m:r>
                            </m:e>
                            <m:sub>
                              <m:r>
                                <a:rPr lang="es-MX" sz="1100" i="1">
                                  <a:latin typeface="Cambria Math" panose="02040503050406030204" pitchFamily="18" charset="0"/>
                                </a:rPr>
                                <m:t>𝑁𝑒𝑔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MX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100" i="1">
                                  <a:latin typeface="Cambria Math" panose="02040503050406030204" pitchFamily="18" charset="0"/>
                                </a:rPr>
                                <m:t>𝑇h</m:t>
                              </m:r>
                            </m:e>
                            <m:sub>
                              <m:r>
                                <a:rPr lang="es-MX" sz="11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sz="1100" dirty="0"/>
              </a:p>
            </p:txBody>
          </p:sp>
        </mc:Choice>
        <mc:Fallback xmlns="">
          <p:sp>
            <p:nvSpPr>
              <p:cNvPr id="38" name="Rectángulo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202" y="4531219"/>
                <a:ext cx="2408608" cy="53155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upo 40"/>
          <p:cNvGrpSpPr/>
          <p:nvPr/>
        </p:nvGrpSpPr>
        <p:grpSpPr>
          <a:xfrm>
            <a:off x="70289" y="893176"/>
            <a:ext cx="2528683" cy="4667693"/>
            <a:chOff x="48010" y="890700"/>
            <a:chExt cx="2528683" cy="4667693"/>
          </a:xfrm>
        </p:grpSpPr>
        <p:grpSp>
          <p:nvGrpSpPr>
            <p:cNvPr id="42" name="Group 91"/>
            <p:cNvGrpSpPr>
              <a:grpSpLocks/>
            </p:cNvGrpSpPr>
            <p:nvPr/>
          </p:nvGrpSpPr>
          <p:grpSpPr bwMode="auto">
            <a:xfrm>
              <a:off x="48010" y="890700"/>
              <a:ext cx="2528683" cy="4667693"/>
              <a:chOff x="31513" y="13118"/>
              <a:chExt cx="1905910" cy="3066632"/>
            </a:xfrm>
          </p:grpSpPr>
          <p:sp>
            <p:nvSpPr>
              <p:cNvPr id="46" name="Paralelogramo 45"/>
              <p:cNvSpPr>
                <a:spLocks noChangeArrowheads="1"/>
              </p:cNvSpPr>
              <p:nvPr/>
            </p:nvSpPr>
            <p:spPr bwMode="auto">
              <a:xfrm>
                <a:off x="31513" y="13118"/>
                <a:ext cx="886539" cy="327028"/>
              </a:xfrm>
              <a:prstGeom prst="parallelogram">
                <a:avLst>
                  <a:gd name="adj" fmla="val 25000"/>
                </a:avLst>
              </a:prstGeom>
              <a:solidFill>
                <a:srgbClr val="FFFFFF"/>
              </a:solidFill>
              <a:ln w="12700" algn="ctr">
                <a:solidFill>
                  <a:srgbClr val="5B9BD5"/>
                </a:solidFill>
                <a:miter lim="800000"/>
                <a:headEnd/>
                <a:tailEnd/>
              </a:ln>
            </p:spPr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MX" sz="1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Video</a:t>
                </a:r>
                <a:endParaRPr lang="es-MX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MX" sz="1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Sequence</a:t>
                </a:r>
                <a:endParaRPr lang="es-MX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ángulo 46"/>
                  <p:cNvSpPr>
                    <a:spLocks noChangeArrowheads="1"/>
                  </p:cNvSpPr>
                  <p:nvPr/>
                </p:nvSpPr>
                <p:spPr bwMode="auto">
                  <a:xfrm>
                    <a:off x="175036" y="578274"/>
                    <a:ext cx="598859" cy="324488"/>
                  </a:xfrm>
                  <a:prstGeom prst="rect">
                    <a:avLst/>
                  </a:prstGeom>
                  <a:noFill/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a:t>Block Update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  <m:r>
                              <a:rPr lang="en-US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  <m:r>
                              <a:rPr lang="en-US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−1</m:t>
                            </m:r>
                          </m:sub>
                        </m:sSub>
                      </m:oMath>
                    </a14:m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" name="Rectángulo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5036" y="578274"/>
                    <a:ext cx="598859" cy="324488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8333" r="-13636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8" name="Conector recto de flecha 47"/>
              <p:cNvCxnSpPr>
                <a:cxnSpLocks noChangeShapeType="1"/>
              </p:cNvCxnSpPr>
              <p:nvPr/>
            </p:nvCxnSpPr>
            <p:spPr bwMode="auto">
              <a:xfrm>
                <a:off x="474783" y="340146"/>
                <a:ext cx="0" cy="238128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ángulo 48"/>
                  <p:cNvSpPr>
                    <a:spLocks noChangeArrowheads="1"/>
                  </p:cNvSpPr>
                  <p:nvPr/>
                </p:nvSpPr>
                <p:spPr bwMode="auto">
                  <a:xfrm>
                    <a:off x="160020" y="1893570"/>
                    <a:ext cx="630555" cy="419735"/>
                  </a:xfrm>
                  <a:prstGeom prst="rect">
                    <a:avLst/>
                  </a:prstGeom>
                  <a:noFill/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Frame Projection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𝑡𝑝</m:t>
                            </m:r>
                          </m:sub>
                        </m:sSub>
                        <m:r>
                          <a:rPr lang="en-US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</m:t>
                        </m:r>
                        <m:r>
                          <a:rPr lang="es-MX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𝑊</m:t>
                        </m:r>
                        <m:r>
                          <a:rPr lang="en-US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  <m:r>
                              <a:rPr lang="en-US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</m:sub>
                        </m:sSub>
                      </m:oMath>
                    </a14:m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9" name="Rectángulo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0020" y="1893570"/>
                    <a:ext cx="630555" cy="41973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429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ángulo 49"/>
                  <p:cNvSpPr>
                    <a:spLocks noChangeArrowheads="1"/>
                  </p:cNvSpPr>
                  <p:nvPr/>
                </p:nvSpPr>
                <p:spPr bwMode="auto">
                  <a:xfrm>
                    <a:off x="124460" y="1428115"/>
                    <a:ext cx="700405" cy="274955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s-MX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Transformation Matrix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𝑇</m:t>
                            </m:r>
                          </m:sup>
                        </m:sSup>
                      </m:oMath>
                    </a14:m>
                    <a:endParaRPr lang="es-MX" sz="11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" name="Rectángulo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24460" y="1428115"/>
                    <a:ext cx="700405" cy="27495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5806" r="-9032" b="-9859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Rectángulo 50"/>
              <p:cNvSpPr>
                <a:spLocks noChangeArrowheads="1"/>
              </p:cNvSpPr>
              <p:nvPr/>
            </p:nvSpPr>
            <p:spPr bwMode="auto">
              <a:xfrm>
                <a:off x="180340" y="1085850"/>
                <a:ext cx="589280" cy="196215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solidFill>
                  <a:srgbClr val="5B9BD5"/>
                </a:solidFill>
                <a:miter lim="800000"/>
                <a:headEnd/>
                <a:tailEnd/>
              </a:ln>
            </p:spPr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MX" sz="1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IPCA</a:t>
                </a:r>
                <a:endParaRPr lang="es-MX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52" name="Conector recto de flecha 51"/>
              <p:cNvCxnSpPr>
                <a:cxnSpLocks noChangeShapeType="1"/>
              </p:cNvCxnSpPr>
              <p:nvPr/>
            </p:nvCxnSpPr>
            <p:spPr bwMode="auto">
              <a:xfrm>
                <a:off x="474980" y="902970"/>
                <a:ext cx="1" cy="18288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3" name="Conector recto de flecha 52"/>
              <p:cNvCxnSpPr>
                <a:cxnSpLocks noChangeShapeType="1"/>
              </p:cNvCxnSpPr>
              <p:nvPr/>
            </p:nvCxnSpPr>
            <p:spPr bwMode="auto">
              <a:xfrm>
                <a:off x="474980" y="1282065"/>
                <a:ext cx="1" cy="14605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4" name="Conector recto de flecha 53"/>
              <p:cNvCxnSpPr>
                <a:cxnSpLocks noChangeShapeType="1"/>
              </p:cNvCxnSpPr>
              <p:nvPr/>
            </p:nvCxnSpPr>
            <p:spPr bwMode="auto">
              <a:xfrm>
                <a:off x="474980" y="1703070"/>
                <a:ext cx="635" cy="19050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5" name="Rectángulo 54"/>
              <p:cNvSpPr>
                <a:spLocks noChangeArrowheads="1"/>
              </p:cNvSpPr>
              <p:nvPr/>
            </p:nvSpPr>
            <p:spPr bwMode="auto">
              <a:xfrm>
                <a:off x="160020" y="2614930"/>
                <a:ext cx="641350" cy="464820"/>
              </a:xfrm>
              <a:prstGeom prst="rect">
                <a:avLst/>
              </a:prstGeom>
              <a:solidFill>
                <a:srgbClr val="92D050"/>
              </a:solidFill>
              <a:ln w="12700" algn="ctr">
                <a:solidFill>
                  <a:srgbClr val="5B9BD5"/>
                </a:solidFill>
                <a:miter lim="800000"/>
                <a:headEnd/>
                <a:tailEnd/>
              </a:ln>
            </p:spPr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Thresholding</a:t>
                </a:r>
                <a:endParaRPr lang="es-MX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&amp;  </a:t>
                </a:r>
                <a:r>
                  <a:rPr lang="en-US" sz="1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Binarization</a:t>
                </a:r>
                <a:endParaRPr lang="es-MX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Rectángulo 55"/>
                  <p:cNvSpPr>
                    <a:spLocks noChangeArrowheads="1"/>
                  </p:cNvSpPr>
                  <p:nvPr/>
                </p:nvSpPr>
                <p:spPr bwMode="auto">
                  <a:xfrm>
                    <a:off x="1194660" y="2634614"/>
                    <a:ext cx="649605" cy="445135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Morphological Dilation </a:t>
                    </a:r>
                    <a:endParaRPr lang="es-MX" sz="11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_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𝑏𝑑</m:t>
                              </m:r>
                            </m:sub>
                          </m:sSub>
                        </m:oMath>
                      </m:oMathPara>
                    </a14:m>
                    <a:endParaRPr lang="es-MX" sz="11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" name="Rectángulo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194660" y="2634614"/>
                    <a:ext cx="649605" cy="445135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7692" r="-11189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ángulo 56"/>
                  <p:cNvSpPr>
                    <a:spLocks noChangeArrowheads="1"/>
                  </p:cNvSpPr>
                  <p:nvPr/>
                </p:nvSpPr>
                <p:spPr bwMode="auto">
                  <a:xfrm>
                    <a:off x="1181326" y="902970"/>
                    <a:ext cx="675005" cy="321945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Edge Detector</a:t>
                    </a:r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_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𝑠𝑜𝑏</m:t>
                              </m:r>
                            </m:sub>
                          </m:sSub>
                        </m:oMath>
                      </m:oMathPara>
                    </a14:m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1" name="Rectángulo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181326" y="902970"/>
                    <a:ext cx="675005" cy="321945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3356" r="-4027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Rectángulo 15"/>
                  <p:cNvSpPr>
                    <a:spLocks noChangeArrowheads="1"/>
                  </p:cNvSpPr>
                  <p:nvPr/>
                </p:nvSpPr>
                <p:spPr bwMode="auto">
                  <a:xfrm>
                    <a:off x="941860" y="1428115"/>
                    <a:ext cx="995563" cy="377825"/>
                  </a:xfrm>
                  <a:prstGeom prst="flowChartTerminator">
                    <a:avLst/>
                  </a:prstGeom>
                  <a:solidFill>
                    <a:srgbClr val="FFFFFF"/>
                  </a:solidFill>
                  <a:ln w="12700" algn="ctr">
                    <a:solidFill>
                      <a:srgbClr val="5B9BD5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Edge Selector</a:t>
                    </a:r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s-MX" sz="11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11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s-MX" sz="11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𝑓𝑡</m:t>
                                  </m:r>
                                </m:sub>
                              </m:s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_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𝑠𝑜𝑏</m:t>
                              </m:r>
                            </m:sub>
                          </m:sSub>
                          <m:r>
                            <a:rPr lang="es-MX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&amp; </m:t>
                          </m:r>
                          <m:sSub>
                            <m:sSubPr>
                              <m:ctrlP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_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𝑏𝑑𝑎</m:t>
                              </m:r>
                            </m:sub>
                          </m:sSub>
                        </m:oMath>
                      </m:oMathPara>
                    </a14:m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s-MX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58" name="Rectángulo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941860" y="1428115"/>
                    <a:ext cx="995563" cy="377825"/>
                  </a:xfrm>
                  <a:prstGeom prst="flowChartTerminator">
                    <a:avLst/>
                  </a:prstGeom>
                  <a:blipFill rotWithShape="0">
                    <a:blip r:embed="rId17"/>
                    <a:stretch>
                      <a:fillRect t="-2083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Rectángulo 58"/>
              <p:cNvSpPr>
                <a:spLocks noChangeArrowheads="1"/>
              </p:cNvSpPr>
              <p:nvPr/>
            </p:nvSpPr>
            <p:spPr bwMode="auto">
              <a:xfrm>
                <a:off x="1194660" y="2066925"/>
                <a:ext cx="649605" cy="344170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solidFill>
                  <a:srgbClr val="5B9BD5"/>
                </a:solidFill>
                <a:miter lim="800000"/>
                <a:headEnd/>
                <a:tailEnd/>
              </a:ln>
            </p:spPr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Area Thresholding</a:t>
                </a:r>
                <a:endParaRPr lang="es-MX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60" name="Conector recto de flecha 59"/>
              <p:cNvCxnSpPr>
                <a:cxnSpLocks noChangeShapeType="1"/>
              </p:cNvCxnSpPr>
              <p:nvPr/>
            </p:nvCxnSpPr>
            <p:spPr bwMode="auto">
              <a:xfrm>
                <a:off x="475615" y="2313305"/>
                <a:ext cx="5080" cy="301625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" name="Conector recto de flecha 60"/>
              <p:cNvCxnSpPr>
                <a:cxnSpLocks noChangeShapeType="1"/>
              </p:cNvCxnSpPr>
              <p:nvPr/>
            </p:nvCxnSpPr>
            <p:spPr bwMode="auto">
              <a:xfrm flipV="1">
                <a:off x="1519779" y="2411095"/>
                <a:ext cx="1" cy="22352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2" name="Conector recto de flecha 61"/>
              <p:cNvCxnSpPr>
                <a:cxnSpLocks noChangeShapeType="1"/>
              </p:cNvCxnSpPr>
              <p:nvPr/>
            </p:nvCxnSpPr>
            <p:spPr bwMode="auto">
              <a:xfrm>
                <a:off x="1519145" y="1224915"/>
                <a:ext cx="5080" cy="20320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" name="AutoShape 111"/>
              <p:cNvCxnSpPr>
                <a:cxnSpLocks noChangeShapeType="1"/>
              </p:cNvCxnSpPr>
              <p:nvPr/>
            </p:nvCxnSpPr>
            <p:spPr bwMode="auto">
              <a:xfrm flipV="1">
                <a:off x="1519779" y="1805940"/>
                <a:ext cx="4445" cy="260985"/>
              </a:xfrm>
              <a:prstGeom prst="straightConnector1">
                <a:avLst/>
              </a:prstGeom>
              <a:noFill/>
              <a:ln w="15875">
                <a:solidFill>
                  <a:srgbClr val="5B9BD5">
                    <a:lumMod val="100000"/>
                    <a:lumOff val="0"/>
                  </a:srgbClr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44" name="Conector recto de flecha 43"/>
            <p:cNvCxnSpPr>
              <a:stCxn id="55" idx="3"/>
              <a:endCxn id="56" idx="1"/>
            </p:cNvCxnSpPr>
            <p:nvPr/>
          </p:nvCxnSpPr>
          <p:spPr>
            <a:xfrm>
              <a:off x="1069425" y="5204644"/>
              <a:ext cx="521801" cy="1497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angular 44"/>
            <p:cNvCxnSpPr>
              <a:stCxn id="47" idx="3"/>
              <a:endCxn id="57" idx="0"/>
            </p:cNvCxnSpPr>
            <p:nvPr/>
          </p:nvCxnSpPr>
          <p:spPr>
            <a:xfrm>
              <a:off x="1032972" y="1997869"/>
              <a:ext cx="988348" cy="247267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880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F14D-78AF-4FF1-A09C-E030FB4F8B68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94472"/>
            <a:ext cx="12192000" cy="113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1 Marcador de número de diapositiva"/>
          <p:cNvSpPr txBox="1">
            <a:spLocks/>
          </p:cNvSpPr>
          <p:nvPr/>
        </p:nvSpPr>
        <p:spPr>
          <a:xfrm>
            <a:off x="89483" y="6402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53FF14D-78AF-4FF1-A09C-E030FB4F8B68}" type="slidenum">
              <a:rPr lang="es-MX" sz="2800">
                <a:solidFill>
                  <a:srgbClr val="FFFFFF"/>
                </a:solidFill>
              </a:rPr>
              <a:pPr algn="l"/>
              <a:t>6</a:t>
            </a:fld>
            <a:endParaRPr lang="es-MX" sz="2800" dirty="0">
              <a:solidFill>
                <a:srgbClr val="FFFFFF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2" y="-11951"/>
            <a:ext cx="12162638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01543" y="-99840"/>
            <a:ext cx="53255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Morphological Dilation </a:t>
            </a:r>
            <a:endParaRPr lang="de-DE" sz="3000" b="1" dirty="0" smtClean="0">
              <a:solidFill>
                <a:srgbClr val="FFFFFF"/>
              </a:solidFill>
              <a:latin typeface="Arial"/>
              <a:cs typeface="Arial"/>
              <a:sym typeface="Trebuchet MS" pitchFamily="34" charset="0"/>
            </a:endParaRPr>
          </a:p>
          <a:p>
            <a:r>
              <a:rPr lang="de-DE" sz="30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&amp; Area Thresholding</a:t>
            </a:r>
            <a:endParaRPr lang="en-US" sz="3000" dirty="0">
              <a:solidFill>
                <a:srgbClr val="2F2B20"/>
              </a:solidFill>
            </a:endParaRPr>
          </a:p>
        </p:txBody>
      </p:sp>
      <p:sp>
        <p:nvSpPr>
          <p:cNvPr id="7" name="AutoShape 10" descr="data:image/jpeg;base64,/9j/4AAQSkZJRgABAQAAAQABAAD/2wCEAAkGBxQSEhURExMWFhUXFxkaGRcYGR8eGRsfGBsYGhoVFxoaHSggHB4lGxcXIjEhJSsrLi4uFyAzODMsNygtLiwBCgoKDg0OGxAQGy0mHyUsNy03LCssLzc1NDUsLiwsMCwtNyw0NCwvMC0sLCwsLy80LCw3NC4sLCw0LzIsLCwrLP/AABEIAKEBOgMBIgACEQEDEQH/xAAcAAEAAgMBAQEAAAAAAAAAAAAABQYDBAcBAgj/xABHEAACAQMCAwUEBgYIBAcBAAABAgMABBESIQUTMQYiQVFhBzJxgRQjM0JSkVNigpKToRUkQ3JzorHRNLPB0xY1VGN0ssKD/8QAGgEBAQADAQEAAAAAAAAAAAAAAAMBAgQFBv/EADURAAIBAgUBBgIIBwAAAAAAAAABAgMRBBIhMUFRBRNhgcHwMnEUIlKRsdHh8SQzNEJDcqH/2gAMAwEAAhEDEQA/AO40pSgFKUoBSlKAUpSgFKUoBSlKAUpSgFavEuIxW8bTTyLHGvV3IAGdhufEnbFbVUb2wA/Qovw/S7bV8Nfj88UAX2p2RkVQJuSxC/SmjKwAn3cs2Dgn72MDIq8A1x+eIOrI4DKwIIPQg9Qasnsq4o2ibh8rFmtSvLY9WhkBMefMrhkPwFAWrtPxcWdpPdMM8qNmA8z91fm2B865BbWdw6K81/e81hqfRcOqhm3IVQcAAnAHpV99r/8A5a34efb6vhzk/wCuKq7daAuPs04y9zZ6Zm1T27tBKx6sY8aXOfxIVOfMmrZXOvZUf6xxED3eZAf2jEM/yxVg9oXHGs7J3ixzpGWGHP6SU6Q37Iy37NAavG/aHbW1wbfRNKU+1eFNaxE9Fkwc59ACR41OcB7QW16hktpllUYzj3lz0DqcMp9CB0rlPDLFYIxGpJxuzH3nY7s7HxJO9WD2Xg/TuIEe7otc/wB7TKfzxigOk0pSgFKUoBSlKAUpSgFKUoBSlKAUpSgFKUoBSlKAUpSgFKUoBSlKAUpSgFKUoDS4zxNLWCW5kzoiQu2kZOB5CuWTdouJXEn0lJxbD+yt9IdNJ3+vPVmO3u40+HjXV+J2SzwyQPukiMjfBwVP8jXGODa4w1pNtPbHluPMD3JR+qy4OfjQF/7Hdtxcv9FuUEF2ASFBzHKB1eFj18yp3Hrg4l+2XBfptlNbA4Z1yh8nUhkP7yiuXcUszIoKNoljYPFIOqOvQ/A9CPEGpab2gXtxGscFv9GkAxNNMAQGHX6OgPfHiGbAoCJ4RemaJXYaX3WRfFXQ6XU/Bgf5Vltb+WzvFvIoWnDQtDIiuqn3g8bZY42OoZ9ajbWdYtaxl7iV3LyyEjBdtizvso90d1ckeVYzfyOcCTfxW3TVj0aVwVHzC0BN9peO33EYGtnt7eCNypJ5rSSLpZWBGlApOVrIRVeNjK+/KJ/x7hv9E1rXo4If0Nr/AJj/AD0UBNcF4ld2Mk7QxQSpO4ch3ZHGEVNIIUrju/zpx3jlxxCW2EtqbdIGeRvrVdWcroj0lcHbUx3AqEXhki9IUA/9md1P5FVH86fS5I/eeSP0nQOn8SM4Hzc0BOTzKis7HCqCxPkAMk/lVu9lXDGjtGuZBpku35xXxVCAsSfuAH9o1zu6u1liaK4QrG64Lo2qPB8dQGpegOSun1NT/B+2V5ZACZTfW2O68YAuVHhlRhZR0GRg+NAXfth2tisFUFTLPJkRQJ7zkdST0VB4senrVBl47xVnFx9JjR1OVtlT6gj8EjnvsSPvbYPQVqWzSTyyX1yMTzbBf0UYPchH+reZNfXFL4QRmQjJ2CqOru2yIo8ST/1oDpnY3tIt/b84RtG6u0ckbb6XTGpQw2YbjBHn4HIqdqv9guCNZ2UUL/anMkp/9yQl3/InHyqwUApSlAKUpQClKUApSlAKUpQClKUApSlAKUpQClKUApSlAKj+PcVS0t5Lh9wg2UdWY7Kgz4sxA+dSFcs9qnF+ZMlop7sQDv6u47qn+6hz/wD0HlWJOyuQxNZUabm+Cl3UzTO0spDyOSzN4ZPgoPRR0A8ABWHlDyFavGOYYysQJZjjIIBA8SMkb+HzrfVrYAD6NcHA6l9z6n6/rUUr8nz9GlKsnOVVLXl/qYJohpbYdD/pXTO2nZ2OSzj4gsqwXEECnmt7jppBMM3iyk9PEE7VzDiUcDr3I7mJhuDqDKcfddTN3lPyNWLiXFbi+SL6YscNtAgfRG2UmYDKysDuqKOiHO/XNUgrcnr4Cl3al9dS22e25WLK1QxoSi5KKTkDO4HWs30KP9Gn7o/2pYfZx/3F/wBBWS0MIXEkEzPlssH2OWJGPrhtjHgKkld7ni04OrUknUy26sx/Qo/0afuj/atvgUCrcqFULmKToMdGh8qxTzQAdy0mLeTSYHxJExP8qsvYDgnD7i45cq3Ek3LZ9L9y30qyBlVFmdm3dM6yc4zgdK3jHXc9DCYbJWUu9UvC/h8yJ7SBXMI7rDMmRsRnC9fWtCwt1WeEqqg6zuAB/ZybVd/ajwe3gNq0MEURPMUlEVcgBSAdI3FUy1+2g/xD/wAuSkvjGIk1joK+mhKdpVBiUEZBkTIPTxqBNlH+AD1UYI9QRuD61O8UtFeKeZt2imt44/JQ6l3YD8TagM+SjzOYmsVHqR7WnKNWOV209WbvDYhKpKnlTrs+kdxiekjR7Ahuu2DkEZ2rTvGeNjCv1bNkuEOYyhyNaeKOTt4dWPewDXiStG4lQZK7Fc41qeqZPQ+IPmB4E18gsSXc5djlvL0UegGw+HrWc+niVl2p/DXXx7fr75MQso/0afuir17I+z0c6reyyLKYWeOGFfdhKkgu4PWQjGPAAjHXamit/sreS2nLvLNVkJBjuIC2lZMM2GyQQsikjfG4J+eKZjsecpSnd9PU1+LoDc3BIyfpE+59JXH+lanKHkK+hcNIXkkADtJKzBfdDGRywXPhnNeW5iGrmwyu2okMrbacLgAc1cePhWN3uceV1cROLqZdXu/E85Q8seo2I9QRuD612nsHx83dsNZ+uiOiT1IGVk/aXB22B1DwrlnZG6soxMt5ayuDLqhJOXCEDKNiXGA2cdTg71dOzvaXhkMumC3lhaUohcjbqQgY8wkDU5/ereOnJ6WDgqM3eqpJ8X/U6HSlKoesKUpQClKUApSlAKUpQClKUApSlAKUpQClKUBjnmCKzscKoJJ8gBkn8q/PtxdtM7zvnVK7OQeo1nIT9kYX4KK697Sbvl8PlXxl0xfKQgP/AJNdcdYZ9PWpVHweH2xV+Gn5+i9TbtuFzyKHjt5nRhlWWJyCPMEDcetZP6Duv/S3H8J/9qkLLtneRRpEkiBI1VFHKXYKAAPyArN/48v/ANKn8Ja1tA5cmA+1L35FYvlaN+TJFKshUkI0TgkY6r3dx8K3bubuohB0xLHqXbLykLy4t/IlTj8RTyNfHFuKXE8/0qSbMixlF7i6QudRwuNiT1PpWXg8RdkLHOheYx/FLKCc9fBS2366+Vbwtwep2dGglLuW3te/mRlojqiqYpchQD9W/UDf7tfbORjKSDJCjMb7liAo93qSQB8ay23E52RWMvVQfcTxGfKvZrmV1KtJqUjBBRMH/LWloHmzhgczvKXvyE8Lo2iSOSNsZw6MpIJIyNQGdwasnsw/8zX/AOLP/wAy2qstNK+nmzPMUUIpkwWCgk6dWMtuTuxJ9az8IlkW5XlStETDKGdcatOqElVJ90kgd7GQAcYzkI2zaGuDVNYyPdtuPj/qy8e1+ZdVqmoagZSVyMgaV3I64qhWv20H+If+XJXl+0RePlKTnmFpeus4XrIx1SH9bcetYXm0PE+pVw/V/dHccb4I862l8Z1Yn+vh5epOcRuUWG5iZgHe4tnRSd2UJpLL54YEHHTbzFQksoUFmOAOpPQVt8TvWkjTKIRzFxIjhl8euQCPlmtbmBWRmGoCWIlQM5AlQlQD1yNsVipua9pwU8TCL5sv+nteO4AJJwAMk+QHjWW9jVJXVEkSIkmESYDaNu6QCfdJwM76dOd80srTnMc/Zx7nyZ8ZVPgNmPrpHnWuV3scMcFN4juX9/h1MaNnBHQ4P5198CudAR8EDOiUHyLHlzD88E+ROfcrXsvs0/ur/oK3YYByYJCO6wMUg81dmCk/Bzj4StW1Pdnf2OrTmvfJqRfe/wASX/mvW7acNmlGqKCV1yRqSNiMjqMgYqNsVITBJJDSAk9Th2GT6mrBwftPdWsfKhkUJqLYKAnLdd610vqcLVF4iffNpXe3zNf+grr/ANLcfwn/ANq8fs/dEEG1uMEY+yfx+VS//j2+/Sp/DH+9P/Ht9+lT+GP96z9QsoYBf3S9+R1Ps5cSyWsLzqVlMa8wEEHUBhjg7gEgkehFSNU32d9pJbsTJOys8ZQgqunuuCACP7yNv61cqsndH0VOpGpFSjsxSlKybilKUApSlAKUpQClKUApSlAKUpQClKUBX+2XZxr6OONZhFok17prB7rLjAZfxZ+Vc47ZdjZLC2Nzz1kAdAQIWAUMwBkYiU4CjfpXZ68ZQQQRkHYg9D6GsOKZCphqVR3nG7OARcHkYBluImUjIIiJBHmCJd6+/wCg5v00f8Jv+7XROJezKAsXtJZLNjuVjw0JPnyXBUfs4qudo+yt7ZW010b2GVYkLlWt9JOPDKydflWMiJ/QcP8AYRVL3hkqFF5sZ5jFfsm27jsWP1n6uP2hUv2fixCD+Mls+Y91T+4q1h4nP34z5QzP8xyh/wDo1IcOj0xRr5RoPyUVlJLYtSoU6V8itcjeA9k7ieYWsc0QEcYZ3aJu6CSqDSJO8zFX8gAh9BWbj/Y28tDqdkeD9NHEzaf8SMSalH6w1DzxV49mUYL3smN+bFHn0SJXA/OZvzq9VjIiTwWHbu4I/PMti4QSCeJw2AmmMnWT0Cnm46AnPQAE+FYl4TMSGkMT4UgxqWUNqKnSzHORlRtgA+O1TvHFT+lbxI1CJGU7q7LrljjLyYGwJxg/M+JrQsWkndjzDHGFRl0hSTrL4LF1b7qA4GPfx4VzyzOeWHBzdwo1rUYpNc/M12tOZh2mEcqAl1kHcRSB7qhwNIx9pk536dBOcG7E3MtuL1Z0UoZWSM27kuE5iKQecDh17w2+8OvjptayFWlde5DMFW4UDuSBUcMVbOn31GrdSQQcdDfOH+0BRA3PUfSk2Ea7CbPSSPOdK/iznRvnI0lqRlraasy8VCU81WNprn8jnnFLeGRBKpRJNQ7wUliy5zEyKQzMN9juMZ2qPh4dctguYlAZWxhsnSwYZwxC5wPPGanb15p3uLzQskiKOdLjEcS7YjB6nSp1aPeI3YjINa3EYJYgrrNqJdVKsqhDq7oAwNQ7xXfUcZ8a0k5z1gvvJVKcq8lOMVps36GadBcoY2HLkTDA+9pO+HU7alPeUg42JBxkGtzgXDZJ1ENlHrQZVp3OIQfvHUN5XySSE2z1K1BcRlVhby47jSxCRT4xs6tJE3odABHxFfoGOMKAqgAAYAAwAB4AeFUpTzRu9zqoTzxzNa7fccR4/wBirix5AM8Ukbty9YiYFWCkqGXmnZghGrPXAxvX3Hw/FtyC2ToK6gMbnJBAycYJ8/Cuie0uLNg7eKSQOP2Joyf8uR86pfjVEkjanQp023BWuVDh9lI5AEiKHQyjMZJ7zEspxIOhcb+tb/8AQc36aP8AhN/3acMGJY/T6VH8uYCP5Riprs3wa74gJ3iuYYEineHBhLt3Ap1ElwNw48KxlROWCoSbbiiF/oOb9NH/AAm/7tbXY3s4/EHuVW4QLAyKJFhZkcspLKDzAMqdiAT1B8audr7MFf8A427muF8YlAhiPowj7zfvVebGyjhjWKJFjjUYVFACj4AUyI1+g4f7CKx2O7HPYyvK1wJA6BdIjKdDkEku2cb/AJmrdSlZSsdEIRhHLFWQpSlZNxSlKAUpSgFKUoBSlKAUpSgFKUoBSlKAUpVS9qV9NBw6SSGRoiHiDOvvKjuqOVJ6HDdfCgNntT2qsbcGG5uArMMcuNmM2/QqIu+p8mGOnWubdoe3EkttdWeiaaCSFhHcSRGJ1JzhJcgIwG3f7vXcZ3OSw4ZFBkRoASTqbq7HxLOdyTW3QFeu5lkZNJyeRMjDoyk8k4ZTuD8amrF8xxnzRT+aiofi3D1i0OinGoKFB0smo4HKbbALaRyz3TkdPHJw285cargyRqAoZQeYukdJI+pIGPdGf1anns7SJuqou09PHg6D7MWx9NXx56N8mgiGfzRvyq8Vybsxx1bWd7gK0sEyKj8rDMjRFyrac5OzsrAd4ELt1xIcd7dyyER2/wDVkc6RLKBznOM6YYjkKeu75O3u+NUKFW7URGPinEx+JIZF+cOP/sDWDgUo1be68ETJ66dQYfINH+9WW5tQkqHJPMEiuzEs7sQjBmY7k6UYegwBgCouxjaNIQMA4zET7uoDEtux9SHI9Og7lSjpUl5EIaVZ+X5HRuxvFoYUu4bhlCbzjV0aMoiSrg+9pZdx5Sr51QbjLMyKDCDl4PvGDUWCRSncZIBABODpZRnSCfu6vFmwxjbETA6GHeMx2WNc7bah3hsS674BqWtlmW3kti8RWY6pDysvq2wUfWMaMLoJGRpB61rNd47dPxNake9llWy58fe5YL7ilseEC2gTQZswGHOWVj/xDOTu2FLPrPvalP3xVY42dQjTxaVD/DPNJ/yAfMVoLNyXaaQDUgCTEL1QbpMABnHiQPNhuUryUvLJjdXddKjbMMZPekbqA5xsPMKPusapCV1ruVpTzLXdbmi7cyKBV/tb1UX4PO4H8q/Rlfn7hlqjrBGU7nLeTT5asBR6ECQ4/u1beD9rp7V+Sz/SkC6uWzD6Si5xqVmIEg6bPg/rHpWtHZvxZph/hb6t/iW32kyY4fKPxNCg+LzRr/1qknrUh2s7TLerHHHHIkKOJZZJl0A6MlUVSc7PpYscAaNic7VubimQWjxpAyZX2jA8x0L/AB2X9at5SUdWVnOMFeTNC0nVXRnYKNd02ScDHMKj89Y/Otrs72wls454YoX+uvJJGm5TSCJGWMD6pcEvhM6WK41DIrQ4VZCSQr38Rqp5jbO3MLd1P0Q7uTgBjkdOpssUQQBVUKAMAAYA+ApFt6iMnLW1kW3st2z4e2IBdvzmOT9K1RyOx2yA4Vd8bKmAPACrnXG7y1SVdEiK6nwYZHy8vjVh9kssoN5bmRnt4HjSEOdTJqTU6BjuVGVAB6YrY2Oh0pSgFKUoBSlKAUpSgFKUoBSlKAUpSgFKUoBSlKAVpca4XHdQSW0oJjkUq2Dg49D4Gt2lAc7k9msy7RcSk0+AliSQj9oaSfnWS29mIY/1q9uJh+BMQp89HeP71dAqp9q+3MVo/wBHija5uiM8lCAEHg0znaMH5ncbUBzriPBvo893w1dlGma31EnCvuu7HJCTJUfZxh5Na/VvKgYHH3kwrxSDx207dRpfBG9TVzJcXVyt3dNGGVGRI4gdKqxBIZ23c7DyAPSoviEBSTC4GtuZET0EqglkPo66jt4GT0rDSaszDSkrM+gv1mDmKfGcqffA8QSMSKPIjK56DIr2YPIyLIisoDZYY0sCMYKNuD6d4bdfCt9ClxGCV2PUHZkYbEZHRlOdxWpKWh+070f6Xy9JQOn98bdc6ds8tSnOCeXbocNWlUpxfdu8enT5GveJIqrpzIqurAE99QDhtJPvjQWGDvvsT0rFFc/VzLyhJCX7jKc4eUlgsq+9H9aJMN4FGBwQMylatxZ5bmIdEmxzjKsQGA5i5GrAZsHqNRwdzUYV2nd9DmpYpp3l0t+5qJYMcKg1pFkE6yjtId2kVgNyNR3yN3byrMBNjpdj01Qn/MSf9aknFolsjRa4bxGhEkbOSk4eRUklA9xydRYsoVgcagBsdyu6mko6HqUklBWd/ErjW7p9e0ZCgYl5kmtyh6kgEqAuS2zdNW29eEtFBNEiNkEK8xOwWY6I5GdslmAJGPDlsThRVgszaFp2vC8gjKLFbIx+sLJqYsoI1DvAd86ABvjNQ0PD+hfcDZEySAqklNZP2jqPvEdckAZJMqs1TlfqQr1VSlm6rb8GfNs7s7tH3IyFVX+8VXJ+rUjbJY94+AGAetfYiaORGij1DRICS2N2aI6nJyzEhDvgn4da3q1zKzsUiAJHvOfcT0P4m/VHzK7Z5YTm2lHg4KVWrKSUOOPUxXHUGUmVzukYG2RjdEzjbbvsds9RWLiFrqMaykFmbVoB7iLGQzNv7zZ0LqPTXsBvmWgt0hDOTvjLyN1IXJyT0AG+w2FRBBmfBBBlAyN8pCvgfJnJI8++fwV2QpW+tLVnpUqFnmm7y97Hsiu8ISMkS3syomOoEmFDDyxEur0JNdAm9lsKgfRbm5tyB018yM+pSXP8iKqdzBIJYbmB1SWDXoDpqjOsBSGGxGwwCNxk1b+A+0VWkS3vovo0rnSkgbVBIfwq/VGPgrY+NWOg1R7OLg7NxNsfqW6BvzJOPyq19lezcVhE0UTO5dzI7yNl2YhVLEgAdFGwFTVKAUpSgFKUoBSlKAUpSgFKUoBSlKAUpSgFKUoBSlKAUpSgIDt3xaW0sLi4hXVIibeIXJAMhHiEBLY/VrnfY/hnD2jxPeTQ3THVLrmVRMx/t42de+rDDDBOM4ODXYJYwylWAKsCCD0IOxBHliubxeyp1zGOIOLcE6IhChZVJJCcxy2rAOM4HSgNpuz3DhseJOD/APJj/wBq3G9nlrKo/rFyy5BBEq4ypBBBCeYFbnZv2f2VkS8cWuU5zLLhnOeuNtK/sgVpdsTbcPj58TPBO50xx2+n65vwtCQUYeb4BA8fAgfcfs3t1LFZ7oFsZ+sG+BgH3OuNvkK+L72fLobkXM4lAynMYNGSPuuoUEqehwc75FV617RcSKK0lyiyY3UQqYwfI76j8mFXXsl2nF2GjkAjuYx34wcgg9JYid2Q/mp2PgSByhoXi5mF0GLImtmIzGQMkxN00kbgHusCCCu4qNW9L3RCSlVKIMNjAY6yA0TENuA2cYI7m/eFdR9qXDIGiSVk+vd0iVwzKSuTIytpIDjQkmA2QNR86r9h2espLN728LK7yOImDNqUx/Vpy41PfbVGzgYJOryrmnTi56dDjqUYSqNJa2/YgZFJgSW4jVY3YqHDZQSIWBTwdHBQnOMYwQxrKkswGlWRgekje8B6qNpD5HK+ucbxdjD9InAwpkkKx6A31Qcjfmy4IXVhVKrknCA6sgVaX7C8U3wbUY93EzCMDwDKbcsfkw9MVpCMv8envglCE96WnW+1/Ah7GMMZRFiR0XXNIzABVXV9ZNJ4KNJGEBxjZaiLy9dTC0jhMtGXQMFCBnXAbJ1P3VkB8B1wNq3+0PCWtZQkwjWRQHblszQEMc4dtIaLUU3yuk431VYOE9nbS7sppl73EAjSYLsNLKdcK6Q2l4wVUawCCcnrsEaabs9/EQopys9+b9SCaXmIXLNHCDp2BErnOnQo95MnYAd85207E3ns/wBgy8Qe4eSEnGiCFlVYl8FY6TqfxJGw6DOMnS9m9jby3MkrJqkURzRMWYga1KEqmdOoaQdWM/WHer12j47HZxcyTLMTpjjX35GPREH8yegAJOwq9FRUFY6sNGKppxRAz+zi3caWnuiMg45o8CCPueYFeJ7OLZSzCe6BbGo80eA2+50G/wCZ86gm7ScQc6zcJGT0jSIMi+Sln7z4/F3c+QrY7GcRXiLtBxCRmuo9zbNhbdlycTRov2qnYHWW0kdBVS5sv2c4cDpPEXDDwNzHn8sVF9oeDcKSJkkvZpiw2gjmR5JD4KqKueuN9gOpIq6cd7F2N5GIprZML7hQaGTP4WXBHQbdNqqsvsskTK23EZI1ORiSGOQgejLoP55oCQ9kXFZ5rWSKfvfR5TEsudWoAA6NR3Yxk6C3jgdd6vVR3Z/g8dnbx20Q7ka4z4serO3qzEk+pqRoBSlKAUpSgFKUoBSlKAUpSgFKUoBSlKAUpSgFKUoBSlKAUpSgMc8yorOxwqgsSegAGST8q4tbXTXkz8Rl6yZECn+yhHugeTN7xPrXWu0vDDdWk9sr6DLE8erGcagRuM7jeuPfS5LUi0uLeRbhQFWOJGcSgbB4SBuu2+cY8aA3eIXqwxtK+cDwHVidlRR4knAFY73g/EbdI7qaEkY1h7XPPtSeqshzzFxgNjIODkHarH2S7GTSzJe36hBGdUFqDq0tjaWY9Gcb4A2X41eO0HFktLaW6k92JCxHnjoo9ScD50BxrjPay5uxDvDOEWRg6AxjV3V1TBmYqQusaVGST4VDWwmAieeXJWMBVmh1QBTg6e4+nHoSM9WBNbFpbvqmMmOdNCJZMfjmafKj0ACrj0qVhuJ5ZILa0SN5JITKeYxVQihfEDqS2BnbapR1nLyIRs6k1baxpcQ4w0rq8scIVgI3ktmIjGn7JynWNhsuoEj3fd0iul8J7bKLN3n3uIcIyLsZWbIjZAenMx8FIcZwua53xq0mgUyX3C8ICFMqmKVe8Qo6YbckDGPGtHS2QgwkqhjAZO8SnTRJ45Axnx6HJIatKku7eZc+7mlaXdSzLnj1/M234tJ9J5jKk0gbmys7aIeZsY0Y4JKoApCDfCR5PXOrPdSyyieOVEmBLD6FAQuT4kmQp8ckaujZFZuEwNMzLa8Ned4yBI78pSHYajrdupOc5Gx8NsVJXIvLeaGK7gjiWcPy9DlyGjAJVzgLuDtjyqsIpItTgox6839SK7McbuLNo30xIQksPMk+ywneOtVYFWHI6A6cZ3qW4fDfcTlM0PfJBBvJ1KQqNjy7WLqQfPxxuTtUPc2azRiNvdknm39GMwDD4ZzXWvZvxprqyUSfbQEwzD9aPA1ftLpb51rSej+bNaDunbhs57w26dtcUy6J4W0TJ5MOjL5qw3B8jXzxWzZtMsR0XEJ1wv4hh90+at0I9avXbfsc1w4vLRlS6VdJDfZzINxHJjcEfdcdOnwoEvFnRhA9rOt0ThbfSSXP6jjuMniXzgCqljrnZXja3tpDdKMcxe8v4WBKunyYEfKpaqx7POAS2VqY52UySSvKVT3Y+ZgmJSeoByc+bGrPQClKUApSlAKUpQClKUApSlAKUpQClKUApSlAKUpQClKUApSlAKUpQCvMeNe0oBVH9sD/ANRRPCS6t0b4GQH/APIq8VFdpeAx30Bt5S6qSrBkOHVlOVZTg7gjyoDkt73ZlbwdSmfVDrUfMNIf2a++zM7WNzJcIizaohEgdinLUMXKghG1AkjywFA3qfk9mty0ixvfB7bUGY8sLcd05CB17u5+/gGptfZ7Fqybicrn3fqx8iwjzj4YPrXPOnPPmgzkqUqneZ6b33uUPtJx+WU82di5UqEjQERRmRtCuw3xuccxyT10gZIr2Pha6WDnU7EFnGxBHu6OukL4D45ySSeh9peycb8NuLO3jCFk1J1JMiYZGdzlmOpVGpiTXMrTtLbsis80cbkDWjMAyt95SDvkHNUhTtq9WVp0cusndvk++G8Rkimflu0c0RVDIq/VyahrVHB7pyM9w7jvFSOtSHavi01+kCOkcTwyiQTRsSdlKkCNlwM58WOMDrVn9l/CBJZSzzxhheyNJocAjlABIgQdvcUN+1W7c+z+EnMc00Y/CCrgfAyKzfmSPSpunOPwPyJSo1Ifynp0foc6ihAkhjXYR5bHoqGNQT6lwfXSatnsvfF7xBB7pW2f9oq6n+Sr+VeX3s3nWYm1vAscgGszIJJFZRjMeNK4Iz3TsDnA3q09kuycdgJGEkksspUySSEZOgEKFCgBQMnYVSlDJGxahT7uGV7lhrwjxr2lUKilKUApSlAKUpQClKUApSlAKUpQClKUApSlAKUpQClKUApSlAKUpQClKUApSlAKUpQClKUArlPF/wDiZP8AEb/7GlKA6dw/7KP+4v8AoK2KUoBSlKAUpSgFKUoBSlKAUpSgFKUoBSlKAUpSgFKUoD//2Q=="/>
          <p:cNvSpPr>
            <a:spLocks noChangeAspect="1" noChangeArrowheads="1"/>
          </p:cNvSpPr>
          <p:nvPr/>
        </p:nvSpPr>
        <p:spPr bwMode="auto">
          <a:xfrm>
            <a:off x="1679576" y="-1371600"/>
            <a:ext cx="5572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F2B20"/>
              </a:solidFill>
            </a:endParaRPr>
          </a:p>
        </p:txBody>
      </p:sp>
      <p:grpSp>
        <p:nvGrpSpPr>
          <p:cNvPr id="27" name="Grupo 26"/>
          <p:cNvGrpSpPr/>
          <p:nvPr/>
        </p:nvGrpSpPr>
        <p:grpSpPr>
          <a:xfrm>
            <a:off x="70289" y="893176"/>
            <a:ext cx="2528683" cy="4667693"/>
            <a:chOff x="48010" y="890700"/>
            <a:chExt cx="2528683" cy="4667693"/>
          </a:xfrm>
        </p:grpSpPr>
        <p:grpSp>
          <p:nvGrpSpPr>
            <p:cNvPr id="8" name="Group 91"/>
            <p:cNvGrpSpPr>
              <a:grpSpLocks/>
            </p:cNvGrpSpPr>
            <p:nvPr/>
          </p:nvGrpSpPr>
          <p:grpSpPr bwMode="auto">
            <a:xfrm>
              <a:off x="48010" y="890700"/>
              <a:ext cx="2528683" cy="4667693"/>
              <a:chOff x="31513" y="13118"/>
              <a:chExt cx="1905910" cy="3066632"/>
            </a:xfrm>
          </p:grpSpPr>
          <p:sp>
            <p:nvSpPr>
              <p:cNvPr id="9" name="Paralelogramo 8"/>
              <p:cNvSpPr>
                <a:spLocks noChangeArrowheads="1"/>
              </p:cNvSpPr>
              <p:nvPr/>
            </p:nvSpPr>
            <p:spPr bwMode="auto">
              <a:xfrm>
                <a:off x="31513" y="13118"/>
                <a:ext cx="886539" cy="327028"/>
              </a:xfrm>
              <a:prstGeom prst="parallelogram">
                <a:avLst>
                  <a:gd name="adj" fmla="val 25000"/>
                </a:avLst>
              </a:prstGeom>
              <a:solidFill>
                <a:srgbClr val="FFFFFF"/>
              </a:solidFill>
              <a:ln w="12700" algn="ctr">
                <a:solidFill>
                  <a:srgbClr val="5B9BD5"/>
                </a:solidFill>
                <a:miter lim="800000"/>
                <a:headEnd/>
                <a:tailEnd/>
              </a:ln>
            </p:spPr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MX" sz="1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Video</a:t>
                </a:r>
                <a:endParaRPr lang="es-MX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MX" sz="1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Sequence</a:t>
                </a:r>
                <a:endParaRPr lang="es-MX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ángulo 10"/>
                  <p:cNvSpPr>
                    <a:spLocks noChangeArrowheads="1"/>
                  </p:cNvSpPr>
                  <p:nvPr/>
                </p:nvSpPr>
                <p:spPr bwMode="auto">
                  <a:xfrm>
                    <a:off x="175036" y="578274"/>
                    <a:ext cx="598859" cy="324488"/>
                  </a:xfrm>
                  <a:prstGeom prst="rect">
                    <a:avLst/>
                  </a:prstGeom>
                  <a:noFill/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a:t>Block Update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  <m:r>
                              <a:rPr lang="en-US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  <m:r>
                              <a:rPr lang="en-US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−1</m:t>
                            </m:r>
                          </m:sub>
                        </m:sSub>
                      </m:oMath>
                    </a14:m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" name="Rectángulo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5036" y="578274"/>
                    <a:ext cx="598859" cy="324488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8333" r="-13636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Conector recto de flecha 11"/>
              <p:cNvCxnSpPr>
                <a:cxnSpLocks noChangeShapeType="1"/>
              </p:cNvCxnSpPr>
              <p:nvPr/>
            </p:nvCxnSpPr>
            <p:spPr bwMode="auto">
              <a:xfrm>
                <a:off x="474783" y="340146"/>
                <a:ext cx="0" cy="238128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ángulo 12"/>
                  <p:cNvSpPr>
                    <a:spLocks noChangeArrowheads="1"/>
                  </p:cNvSpPr>
                  <p:nvPr/>
                </p:nvSpPr>
                <p:spPr bwMode="auto">
                  <a:xfrm>
                    <a:off x="160020" y="1893570"/>
                    <a:ext cx="630555" cy="419735"/>
                  </a:xfrm>
                  <a:prstGeom prst="rect">
                    <a:avLst/>
                  </a:prstGeom>
                  <a:noFill/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Frame Projection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𝑡𝑝</m:t>
                            </m:r>
                          </m:sub>
                        </m:sSub>
                        <m:r>
                          <a:rPr lang="en-US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</m:t>
                        </m:r>
                        <m:r>
                          <a:rPr lang="es-MX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𝑊</m:t>
                        </m:r>
                        <m:r>
                          <a:rPr lang="en-US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  <m:r>
                              <a:rPr lang="en-US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</m:sub>
                        </m:sSub>
                      </m:oMath>
                    </a14:m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Rectángulo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0020" y="1893570"/>
                    <a:ext cx="630555" cy="41973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429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ángulo 13"/>
                  <p:cNvSpPr>
                    <a:spLocks noChangeArrowheads="1"/>
                  </p:cNvSpPr>
                  <p:nvPr/>
                </p:nvSpPr>
                <p:spPr bwMode="auto">
                  <a:xfrm>
                    <a:off x="124460" y="1428115"/>
                    <a:ext cx="700405" cy="274955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s-MX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Transformation Matrix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𝑇</m:t>
                            </m:r>
                          </m:sup>
                        </m:sSup>
                      </m:oMath>
                    </a14:m>
                    <a:endParaRPr lang="es-MX" sz="11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" name="Rectángulo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24460" y="1428115"/>
                    <a:ext cx="700405" cy="27495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5806" r="-9032" b="-9859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ectángulo 14"/>
              <p:cNvSpPr>
                <a:spLocks noChangeArrowheads="1"/>
              </p:cNvSpPr>
              <p:nvPr/>
            </p:nvSpPr>
            <p:spPr bwMode="auto">
              <a:xfrm>
                <a:off x="180340" y="1085850"/>
                <a:ext cx="589280" cy="196215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solidFill>
                  <a:srgbClr val="5B9BD5"/>
                </a:solidFill>
                <a:miter lim="800000"/>
                <a:headEnd/>
                <a:tailEnd/>
              </a:ln>
            </p:spPr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MX" sz="1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IPCA</a:t>
                </a:r>
                <a:endParaRPr lang="es-MX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16" name="Conector recto de flecha 15"/>
              <p:cNvCxnSpPr>
                <a:cxnSpLocks noChangeShapeType="1"/>
              </p:cNvCxnSpPr>
              <p:nvPr/>
            </p:nvCxnSpPr>
            <p:spPr bwMode="auto">
              <a:xfrm>
                <a:off x="474980" y="902970"/>
                <a:ext cx="1" cy="18288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" name="Conector recto de flecha 16"/>
              <p:cNvCxnSpPr>
                <a:cxnSpLocks noChangeShapeType="1"/>
              </p:cNvCxnSpPr>
              <p:nvPr/>
            </p:nvCxnSpPr>
            <p:spPr bwMode="auto">
              <a:xfrm>
                <a:off x="474980" y="1282065"/>
                <a:ext cx="1" cy="14605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" name="Conector recto de flecha 17"/>
              <p:cNvCxnSpPr>
                <a:cxnSpLocks noChangeShapeType="1"/>
              </p:cNvCxnSpPr>
              <p:nvPr/>
            </p:nvCxnSpPr>
            <p:spPr bwMode="auto">
              <a:xfrm>
                <a:off x="474980" y="1703070"/>
                <a:ext cx="635" cy="19050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9" name="Rectángulo 18"/>
              <p:cNvSpPr>
                <a:spLocks noChangeArrowheads="1"/>
              </p:cNvSpPr>
              <p:nvPr/>
            </p:nvSpPr>
            <p:spPr bwMode="auto">
              <a:xfrm>
                <a:off x="160020" y="2614930"/>
                <a:ext cx="641350" cy="464820"/>
              </a:xfrm>
              <a:prstGeom prst="rect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/>
              </a:ln>
            </p:spPr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Thresholding</a:t>
                </a:r>
                <a:endParaRPr lang="es-MX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&amp;  </a:t>
                </a:r>
                <a:r>
                  <a:rPr lang="en-US" sz="1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Binarization</a:t>
                </a:r>
                <a:endParaRPr lang="es-MX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ángulo 19"/>
                  <p:cNvSpPr>
                    <a:spLocks noChangeArrowheads="1"/>
                  </p:cNvSpPr>
                  <p:nvPr/>
                </p:nvSpPr>
                <p:spPr bwMode="auto">
                  <a:xfrm>
                    <a:off x="1194660" y="2634614"/>
                    <a:ext cx="649605" cy="445135"/>
                  </a:xfrm>
                  <a:prstGeom prst="rect">
                    <a:avLst/>
                  </a:prstGeom>
                  <a:solidFill>
                    <a:srgbClr val="92D050"/>
                  </a:solid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Morphological Dilation </a:t>
                    </a:r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_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𝑏𝑑</m:t>
                              </m:r>
                            </m:sub>
                          </m:sSub>
                        </m:oMath>
                      </m:oMathPara>
                    </a14:m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" name="Rectángulo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194660" y="2634614"/>
                    <a:ext cx="649605" cy="44513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8392" r="-10490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ángulo 20"/>
                  <p:cNvSpPr>
                    <a:spLocks noChangeArrowheads="1"/>
                  </p:cNvSpPr>
                  <p:nvPr/>
                </p:nvSpPr>
                <p:spPr bwMode="auto">
                  <a:xfrm>
                    <a:off x="1181326" y="902970"/>
                    <a:ext cx="675005" cy="321945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Edge Detector</a:t>
                    </a:r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_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𝑠𝑜𝑏</m:t>
                              </m:r>
                            </m:sub>
                          </m:sSub>
                        </m:oMath>
                      </m:oMathPara>
                    </a14:m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1" name="Rectángulo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181326" y="902970"/>
                    <a:ext cx="675005" cy="32194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3356" r="-4027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ángulo 15"/>
                  <p:cNvSpPr>
                    <a:spLocks noChangeArrowheads="1"/>
                  </p:cNvSpPr>
                  <p:nvPr/>
                </p:nvSpPr>
                <p:spPr bwMode="auto">
                  <a:xfrm>
                    <a:off x="941860" y="1428115"/>
                    <a:ext cx="995563" cy="377825"/>
                  </a:xfrm>
                  <a:prstGeom prst="flowChartTerminator">
                    <a:avLst/>
                  </a:prstGeom>
                  <a:solidFill>
                    <a:srgbClr val="FFFFFF"/>
                  </a:solidFill>
                  <a:ln w="12700" algn="ctr">
                    <a:solidFill>
                      <a:srgbClr val="5B9BD5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Edge Selector</a:t>
                    </a:r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s-MX" sz="11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11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s-MX" sz="11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𝑓𝑡</m:t>
                                  </m:r>
                                </m:sub>
                              </m:s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_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𝑠𝑜𝑏</m:t>
                              </m:r>
                            </m:sub>
                          </m:sSub>
                          <m:r>
                            <a:rPr lang="es-MX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&amp; </m:t>
                          </m:r>
                          <m:sSub>
                            <m:sSubPr>
                              <m:ctrlP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_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𝑏𝑑𝑎</m:t>
                              </m:r>
                            </m:sub>
                          </m:sSub>
                        </m:oMath>
                      </m:oMathPara>
                    </a14:m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s-MX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22" name="Rectángulo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941860" y="1428115"/>
                    <a:ext cx="995563" cy="377825"/>
                  </a:xfrm>
                  <a:prstGeom prst="flowChartTerminator">
                    <a:avLst/>
                  </a:prstGeom>
                  <a:blipFill rotWithShape="0">
                    <a:blip r:embed="rId11"/>
                    <a:stretch>
                      <a:fillRect t="-2083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Rectángulo 22"/>
              <p:cNvSpPr>
                <a:spLocks noChangeArrowheads="1"/>
              </p:cNvSpPr>
              <p:nvPr/>
            </p:nvSpPr>
            <p:spPr bwMode="auto">
              <a:xfrm>
                <a:off x="1194660" y="2066925"/>
                <a:ext cx="649605" cy="344170"/>
              </a:xfrm>
              <a:prstGeom prst="rect">
                <a:avLst/>
              </a:prstGeom>
              <a:solidFill>
                <a:srgbClr val="92D050"/>
              </a:solidFill>
              <a:ln w="12700" algn="ctr">
                <a:solidFill>
                  <a:srgbClr val="5B9BD5"/>
                </a:solidFill>
                <a:miter lim="800000"/>
                <a:headEnd/>
                <a:tailEnd/>
              </a:ln>
            </p:spPr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Area Thresholding</a:t>
                </a:r>
                <a:endParaRPr lang="es-MX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24" name="Conector recto de flecha 23"/>
              <p:cNvCxnSpPr>
                <a:cxnSpLocks noChangeShapeType="1"/>
              </p:cNvCxnSpPr>
              <p:nvPr/>
            </p:nvCxnSpPr>
            <p:spPr bwMode="auto">
              <a:xfrm>
                <a:off x="475615" y="2313305"/>
                <a:ext cx="5080" cy="301625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" name="Conector recto de flecha 25"/>
              <p:cNvCxnSpPr>
                <a:cxnSpLocks noChangeShapeType="1"/>
              </p:cNvCxnSpPr>
              <p:nvPr/>
            </p:nvCxnSpPr>
            <p:spPr bwMode="auto">
              <a:xfrm flipV="1">
                <a:off x="1519779" y="2411095"/>
                <a:ext cx="1" cy="22352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" name="Conector recto de flecha 27"/>
              <p:cNvCxnSpPr>
                <a:cxnSpLocks noChangeShapeType="1"/>
              </p:cNvCxnSpPr>
              <p:nvPr/>
            </p:nvCxnSpPr>
            <p:spPr bwMode="auto">
              <a:xfrm>
                <a:off x="1519145" y="1224915"/>
                <a:ext cx="5080" cy="20320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" name="AutoShape 111"/>
              <p:cNvCxnSpPr>
                <a:cxnSpLocks noChangeShapeType="1"/>
              </p:cNvCxnSpPr>
              <p:nvPr/>
            </p:nvCxnSpPr>
            <p:spPr bwMode="auto">
              <a:xfrm flipV="1">
                <a:off x="1519779" y="1805940"/>
                <a:ext cx="4445" cy="260985"/>
              </a:xfrm>
              <a:prstGeom prst="straightConnector1">
                <a:avLst/>
              </a:prstGeom>
              <a:noFill/>
              <a:ln w="15875">
                <a:solidFill>
                  <a:srgbClr val="5B9BD5">
                    <a:lumMod val="100000"/>
                    <a:lumOff val="0"/>
                  </a:srgbClr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30" name="Conector recto de flecha 29"/>
            <p:cNvCxnSpPr>
              <a:stCxn id="19" idx="3"/>
              <a:endCxn id="20" idx="1"/>
            </p:cNvCxnSpPr>
            <p:nvPr/>
          </p:nvCxnSpPr>
          <p:spPr>
            <a:xfrm>
              <a:off x="1069425" y="5204644"/>
              <a:ext cx="521801" cy="1497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angular 31"/>
            <p:cNvCxnSpPr>
              <a:stCxn id="11" idx="3"/>
              <a:endCxn id="21" idx="0"/>
            </p:cNvCxnSpPr>
            <p:nvPr/>
          </p:nvCxnSpPr>
          <p:spPr>
            <a:xfrm>
              <a:off x="1032972" y="1997869"/>
              <a:ext cx="988348" cy="247267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/>
              <p:cNvSpPr txBox="1"/>
              <p:nvPr/>
            </p:nvSpPr>
            <p:spPr>
              <a:xfrm>
                <a:off x="7691717" y="3986322"/>
                <a:ext cx="4288117" cy="591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𝑏𝑑𝑎</m:t>
                        </m:r>
                      </m:sub>
                    </m:sSub>
                  </m:oMath>
                </a14:m>
                <a:r>
                  <a:rPr lang="en-US" sz="1600" dirty="0" smtClean="0"/>
                  <a:t> Image </a:t>
                </a:r>
                <a:r>
                  <a:rPr lang="en-US" sz="1600" dirty="0"/>
                  <a:t>obtained after morphological and thresholding o</a:t>
                </a:r>
                <a:r>
                  <a:rPr lang="en-US" sz="1600" dirty="0" smtClean="0"/>
                  <a:t>perations</a:t>
                </a:r>
                <a:endParaRPr lang="es-MX" sz="1400" dirty="0"/>
              </a:p>
            </p:txBody>
          </p:sp>
        </mc:Choice>
        <mc:Fallback xmlns="">
          <p:sp>
            <p:nvSpPr>
              <p:cNvPr id="35" name="CuadroTexto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717" y="3986322"/>
                <a:ext cx="4288117" cy="591893"/>
              </a:xfrm>
              <a:prstGeom prst="rect">
                <a:avLst/>
              </a:prstGeom>
              <a:blipFill rotWithShape="0">
                <a:blip r:embed="rId12"/>
                <a:stretch>
                  <a:fillRect l="-853" t="-5155" b="-1237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CuadroTexto 38"/>
          <p:cNvSpPr txBox="1"/>
          <p:nvPr/>
        </p:nvSpPr>
        <p:spPr>
          <a:xfrm>
            <a:off x="2725272" y="4016781"/>
            <a:ext cx="4367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 err="1"/>
              <a:t>Binarized</a:t>
            </a:r>
            <a:r>
              <a:rPr lang="es-MX" sz="1600" dirty="0"/>
              <a:t> </a:t>
            </a:r>
            <a:r>
              <a:rPr lang="es-MX" sz="1600" dirty="0" err="1"/>
              <a:t>image</a:t>
            </a:r>
            <a:endParaRPr lang="es-MX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328" y="1161288"/>
            <a:ext cx="4731601" cy="26791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0" y="1161288"/>
            <a:ext cx="4726685" cy="2679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ángulo 24"/>
              <p:cNvSpPr/>
              <p:nvPr/>
            </p:nvSpPr>
            <p:spPr>
              <a:xfrm>
                <a:off x="7850286" y="4770266"/>
                <a:ext cx="3370858" cy="776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MX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lit/>
                            </m:rPr>
                            <a:rPr lang="es-MX" sz="1200" i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MX" sz="1200" i="1">
                              <a:latin typeface="Cambria Math" panose="02040503050406030204" pitchFamily="18" charset="0"/>
                            </a:rPr>
                            <m:t>𝑏𝑑𝑎</m:t>
                          </m:r>
                        </m:sub>
                      </m:sSub>
                      <m:r>
                        <a:rPr lang="es-MX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MX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MX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MX" sz="12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sz="1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sz="1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d>
                                      <m:dPr>
                                        <m:begChr m:val=""/>
                                        <m:ctrlPr>
                                          <a:rPr lang="es-MX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MX" sz="1200" i="1">
                                            <a:latin typeface="Cambria Math" panose="02040503050406030204" pitchFamily="18" charset="0"/>
                                          </a:rPr>
                                          <m:t>𝐴𝑟𝑒𝑎</m:t>
                                        </m:r>
                                        <m:d>
                                          <m:dPr>
                                            <m:ctrlPr>
                                              <a:rPr lang="es-MX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s-MX" sz="12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</m:d>
                                        <m:r>
                                          <a:rPr lang="es-MX" sz="1200" i="0">
                                            <a:latin typeface="Cambria Math" panose="02040503050406030204" pitchFamily="18" charset="0"/>
                                          </a:rPr>
                                          <m:t>≥</m:t>
                                        </m:r>
                                        <m:f>
                                          <m:fPr>
                                            <m:ctrlPr>
                                              <a:rPr lang="es-MX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s-MX" sz="120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s-MX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MX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𝑇h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MX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𝑎𝑟𝑒𝑎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r>
                                          <a:rPr lang="es-MX" sz="1200" i="0">
                                            <a:latin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es-MX" sz="1200" i="1">
                                            <a:latin typeface="Cambria Math" panose="02040503050406030204" pitchFamily="18" charset="0"/>
                                          </a:rPr>
                                          <m:t>𝑛𝑢𝑚𝑒𝑙</m:t>
                                        </m:r>
                                        <m:r>
                                          <a:rPr lang="es-MX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s-MX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MX" sz="12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s-MX" sz="1200" i="1">
                                                <a:latin typeface="Cambria Math" panose="02040503050406030204" pitchFamily="18" charset="0"/>
                                              </a:rPr>
                                              <m:t>𝑡𝑏𝑖𝑛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  <m:e>
                              <m:r>
                                <a:rPr lang="es-MX" sz="12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sz="1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sz="1200" i="0">
                                        <a:latin typeface="Cambria Math" panose="02040503050406030204" pitchFamily="18" charset="0"/>
                                      </a:rPr>
                                      <m:t>0                    </m:t>
                                    </m:r>
                                  </m:e>
                                  <m:e>
                                    <m:r>
                                      <a:rPr lang="es-MX" sz="1200" i="1">
                                        <a:latin typeface="Cambria Math" panose="02040503050406030204" pitchFamily="18" charset="0"/>
                                      </a:rPr>
                                      <m:t>𝑂𝑡h𝑒𝑟</m:t>
                                    </m:r>
                                    <m:r>
                                      <a:rPr lang="es-MX" sz="1200" i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MX" sz="1200" i="1">
                                        <a:latin typeface="Cambria Math" panose="02040503050406030204" pitchFamily="18" charset="0"/>
                                      </a:rPr>
                                      <m:t>𝑐𝑎𝑠𝑒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s-MX" sz="1200" dirty="0"/>
              </a:p>
            </p:txBody>
          </p:sp>
        </mc:Choice>
        <mc:Fallback xmlns="">
          <p:sp>
            <p:nvSpPr>
              <p:cNvPr id="25" name="Rectá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286" y="4770266"/>
                <a:ext cx="3370858" cy="77617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2928505" y="4503366"/>
                <a:ext cx="4123245" cy="1063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MX" sz="1400" i="1">
                              <a:latin typeface="Cambria Math" panose="02040503050406030204" pitchFamily="18" charset="0"/>
                            </a:rPr>
                            <m:t>𝑡𝑏𝑖𝑛</m:t>
                          </m:r>
                        </m:sub>
                      </m:sSub>
                      <m:r>
                        <a:rPr lang="es-MX" sz="1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MX" sz="1400" i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s-MX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MX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MX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MX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MX" sz="1400" i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s-MX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s-MX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s-MX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MX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𝑇h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MX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𝑁𝑒𝑔</m:t>
                                                  </m:r>
                                                  <m:r>
                                                    <m:rPr>
                                                      <m:lit/>
                                                    </m:rPr>
                                                    <a:rPr lang="es-MX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_</m:t>
                                                  </m:r>
                                                  <m:r>
                                                    <a:rPr lang="es-MX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𝑚𝑎𝑥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s-MX" sz="1400" i="0">
                                                  <a:latin typeface="Cambria Math" panose="02040503050406030204" pitchFamily="18" charset="0"/>
                                                </a:rPr>
                                                <m:t>≤</m:t>
                                              </m:r>
                                              <m:r>
                                                <a:rPr lang="es-MX" sz="14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s-MX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s-MX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MX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MX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s-MX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s-MX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MX" sz="1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  <m:r>
                                            <a:rPr lang="es-MX" sz="1400" i="0">
                                              <a:latin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MX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MX" sz="1400" i="1">
                                                  <a:latin typeface="Cambria Math" panose="02040503050406030204" pitchFamily="18" charset="0"/>
                                                </a:rPr>
                                                <m:t>𝑇h</m:t>
                                              </m:r>
                                            </m:e>
                                            <m:sub>
                                              <m:r>
                                                <a:rPr lang="es-MX" sz="1400" i="1">
                                                  <a:latin typeface="Cambria Math" panose="02040503050406030204" pitchFamily="18" charset="0"/>
                                                </a:rPr>
                                                <m:t>𝑁𝑒𝑔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s-MX" sz="1400" i="1">
                                              <a:latin typeface="Cambria Math" panose="02040503050406030204" pitchFamily="18" charset="0"/>
                                            </a:rPr>
                                            <m:t>𝑜𝑟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s-MX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s-MX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MX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𝑇h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MX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𝑃𝑜𝑠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s-MX" sz="1400" i="0">
                                                  <a:latin typeface="Cambria Math" panose="02040503050406030204" pitchFamily="18" charset="0"/>
                                                </a:rPr>
                                                <m:t>≤</m:t>
                                              </m:r>
                                              <m:r>
                                                <a:rPr lang="es-MX" sz="14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s-MX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s-MX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MX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MX" sz="1400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s-MX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s-MX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MX" sz="1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  <m:r>
                                            <a:rPr lang="es-MX" sz="1400" i="0">
                                              <a:latin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MX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MX" sz="1400" i="1">
                                                  <a:latin typeface="Cambria Math" panose="02040503050406030204" pitchFamily="18" charset="0"/>
                                                </a:rPr>
                                                <m:t>𝑇h</m:t>
                                              </m:r>
                                            </m:e>
                                            <m:sub>
                                              <m:r>
                                                <a:rPr lang="es-MX" sz="1400" i="1">
                                                  <a:latin typeface="Cambria Math" panose="02040503050406030204" pitchFamily="18" charset="0"/>
                                                </a:rPr>
                                                <m:t>𝑃𝑜𝑠</m:t>
                                              </m:r>
                                              <m:r>
                                                <m:rPr>
                                                  <m:lit/>
                                                </m:rPr>
                                                <a:rPr lang="es-MX" sz="1400" i="0">
                                                  <a:latin typeface="Cambria Math" panose="02040503050406030204" pitchFamily="18" charset="0"/>
                                                </a:rPr>
                                                <m:t>_</m:t>
                                              </m:r>
                                              <m:r>
                                                <a:rPr lang="es-MX" sz="1400" i="1">
                                                  <a:latin typeface="Cambria Math" panose="02040503050406030204" pitchFamily="18" charset="0"/>
                                                </a:rPr>
                                                <m:t>𝑚𝑎𝑥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s-MX" sz="1400" i="0">
                                  <a:latin typeface="Cambria Math" panose="02040503050406030204" pitchFamily="18" charset="0"/>
                                </a:rPr>
                                <m:t>&amp;0,                    </m:t>
                              </m:r>
                              <m:r>
                                <a:rPr lang="es-MX" sz="1400" i="1">
                                  <a:latin typeface="Cambria Math" panose="02040503050406030204" pitchFamily="18" charset="0"/>
                                </a:rPr>
                                <m:t>𝑜𝑡h𝑒𝑟</m:t>
                              </m:r>
                              <m:r>
                                <a:rPr lang="es-MX" sz="14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MX" sz="1400" i="1">
                                  <a:latin typeface="Cambria Math" panose="02040503050406030204" pitchFamily="18" charset="0"/>
                                </a:rPr>
                                <m:t>𝑐𝑎𝑠𝑒</m:t>
                              </m:r>
                              <m:r>
                                <a:rPr lang="es-MX" sz="1400" i="0">
                                  <a:latin typeface="Cambria Math" panose="02040503050406030204" pitchFamily="18" charset="0"/>
                                </a:rPr>
                                <m:t>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MX" sz="1400" dirty="0"/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505" y="4503366"/>
                <a:ext cx="4123245" cy="106336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95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F14D-78AF-4FF1-A09C-E030FB4F8B68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94472"/>
            <a:ext cx="12192000" cy="113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1 Marcador de número de diapositiva"/>
          <p:cNvSpPr txBox="1">
            <a:spLocks/>
          </p:cNvSpPr>
          <p:nvPr/>
        </p:nvSpPr>
        <p:spPr>
          <a:xfrm>
            <a:off x="89483" y="6402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53FF14D-78AF-4FF1-A09C-E030FB4F8B68}" type="slidenum">
              <a:rPr lang="es-MX" sz="2800">
                <a:solidFill>
                  <a:srgbClr val="FFFFFF"/>
                </a:solidFill>
              </a:rPr>
              <a:pPr algn="l"/>
              <a:t>7</a:t>
            </a:fld>
            <a:endParaRPr lang="es-MX" sz="2800" dirty="0">
              <a:solidFill>
                <a:srgbClr val="FFFFFF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2" y="1"/>
            <a:ext cx="12162638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307346" y="9147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Thresholding &amp;  </a:t>
            </a:r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Binarization</a:t>
            </a:r>
            <a:endParaRPr lang="en-US" sz="3000" dirty="0">
              <a:solidFill>
                <a:srgbClr val="2F2B20"/>
              </a:solidFill>
            </a:endParaRPr>
          </a:p>
        </p:txBody>
      </p:sp>
      <p:sp>
        <p:nvSpPr>
          <p:cNvPr id="7" name="AutoShape 10" descr="data:image/jpeg;base64,/9j/4AAQSkZJRgABAQAAAQABAAD/2wCEAAkGBxQSEhURExMWFhUXFxkaGRcYGR8eGRsfGBsYGhoVFxoaHSggHB4lGxcXIjEhJSsrLi4uFyAzODMsNygtLiwBCgoKDg0OGxAQGy0mHyUsNy03LCssLzc1NDUsLiwsMCwtNyw0NCwvMC0sLCwsLy80LCw3NC4sLCw0LzIsLCwrLP/AABEIAKEBOgMBIgACEQEDEQH/xAAcAAEAAgMBAQEAAAAAAAAAAAAABQYDBAcBAgj/xABHEAACAQMCAwUEBgYIBAcBAAABAgMABBESIQUTMQYiQVFhBzJxgRQjM0JSkVNigpKToRUkQ3JzorHRNLPB0xY1VGN0ssKD/8QAGgEBAQADAQEAAAAAAAAAAAAAAAMBAgQFBv/EADURAAIBAgUBBgIIBwAAAAAAAAABAgMRBBIhMUFRBRNhgcHwMnEUIlKRsdHh8SQzNEJDcqH/2gAMAwEAAhEDEQA/AO40pSgFKUoBSlKAUpSgFKUoBSlKAUpSgFavEuIxW8bTTyLHGvV3IAGdhufEnbFbVUb2wA/Qovw/S7bV8Nfj88UAX2p2RkVQJuSxC/SmjKwAn3cs2Dgn72MDIq8A1x+eIOrI4DKwIIPQg9Qasnsq4o2ibh8rFmtSvLY9WhkBMefMrhkPwFAWrtPxcWdpPdMM8qNmA8z91fm2B865BbWdw6K81/e81hqfRcOqhm3IVQcAAnAHpV99r/8A5a34efb6vhzk/wCuKq7daAuPs04y9zZ6Zm1T27tBKx6sY8aXOfxIVOfMmrZXOvZUf6xxED3eZAf2jEM/yxVg9oXHGs7J3ixzpGWGHP6SU6Q37Iy37NAavG/aHbW1wbfRNKU+1eFNaxE9Fkwc59ACR41OcB7QW16hktpllUYzj3lz0DqcMp9CB0rlPDLFYIxGpJxuzH3nY7s7HxJO9WD2Xg/TuIEe7otc/wB7TKfzxigOk0pSgFKUoBSlKAUpSgFKUoBSlKAUpSgFKUoBSlKAUpSgFKUoBSlKAUpSgFKUoDS4zxNLWCW5kzoiQu2kZOB5CuWTdouJXEn0lJxbD+yt9IdNJ3+vPVmO3u40+HjXV+J2SzwyQPukiMjfBwVP8jXGODa4w1pNtPbHluPMD3JR+qy4OfjQF/7Hdtxcv9FuUEF2ASFBzHKB1eFj18yp3Hrg4l+2XBfptlNbA4Z1yh8nUhkP7yiuXcUszIoKNoljYPFIOqOvQ/A9CPEGpab2gXtxGscFv9GkAxNNMAQGHX6OgPfHiGbAoCJ4RemaJXYaX3WRfFXQ6XU/Bgf5Vltb+WzvFvIoWnDQtDIiuqn3g8bZY42OoZ9ajbWdYtaxl7iV3LyyEjBdtizvso90d1ckeVYzfyOcCTfxW3TVj0aVwVHzC0BN9peO33EYGtnt7eCNypJ5rSSLpZWBGlApOVrIRVeNjK+/KJ/x7hv9E1rXo4If0Nr/AJj/AD0UBNcF4ld2Mk7QxQSpO4ch3ZHGEVNIIUrju/zpx3jlxxCW2EtqbdIGeRvrVdWcroj0lcHbUx3AqEXhki9IUA/9md1P5FVH86fS5I/eeSP0nQOn8SM4Hzc0BOTzKis7HCqCxPkAMk/lVu9lXDGjtGuZBpku35xXxVCAsSfuAH9o1zu6u1liaK4QrG64Lo2qPB8dQGpegOSun1NT/B+2V5ZACZTfW2O68YAuVHhlRhZR0GRg+NAXfth2tisFUFTLPJkRQJ7zkdST0VB4senrVBl47xVnFx9JjR1OVtlT6gj8EjnvsSPvbYPQVqWzSTyyX1yMTzbBf0UYPchH+reZNfXFL4QRmQjJ2CqOru2yIo8ST/1oDpnY3tIt/b84RtG6u0ckbb6XTGpQw2YbjBHn4HIqdqv9guCNZ2UUL/anMkp/9yQl3/InHyqwUApSlAKUpQClKUApSlAKUpQClKUApSlAKUpQClKUApSlAKj+PcVS0t5Lh9wg2UdWY7Kgz4sxA+dSFcs9qnF+ZMlop7sQDv6u47qn+6hz/wD0HlWJOyuQxNZUabm+Cl3UzTO0spDyOSzN4ZPgoPRR0A8ABWHlDyFavGOYYysQJZjjIIBA8SMkb+HzrfVrYAD6NcHA6l9z6n6/rUUr8nz9GlKsnOVVLXl/qYJohpbYdD/pXTO2nZ2OSzj4gsqwXEECnmt7jppBMM3iyk9PEE7VzDiUcDr3I7mJhuDqDKcfddTN3lPyNWLiXFbi+SL6YscNtAgfRG2UmYDKysDuqKOiHO/XNUgrcnr4Cl3al9dS22e25WLK1QxoSi5KKTkDO4HWs30KP9Gn7o/2pYfZx/3F/wBBWS0MIXEkEzPlssH2OWJGPrhtjHgKkld7ni04OrUknUy26sx/Qo/0afuj/atvgUCrcqFULmKToMdGh8qxTzQAdy0mLeTSYHxJExP8qsvYDgnD7i45cq3Ek3LZ9L9y30qyBlVFmdm3dM6yc4zgdK3jHXc9DCYbJWUu9UvC/h8yJ7SBXMI7rDMmRsRnC9fWtCwt1WeEqqg6zuAB/ZybVd/ajwe3gNq0MEURPMUlEVcgBSAdI3FUy1+2g/xD/wAuSkvjGIk1joK+mhKdpVBiUEZBkTIPTxqBNlH+AD1UYI9QRuD61O8UtFeKeZt2imt44/JQ6l3YD8TagM+SjzOYmsVHqR7WnKNWOV209WbvDYhKpKnlTrs+kdxiekjR7Ahuu2DkEZ2rTvGeNjCv1bNkuEOYyhyNaeKOTt4dWPewDXiStG4lQZK7Fc41qeqZPQ+IPmB4E18gsSXc5djlvL0UegGw+HrWc+niVl2p/DXXx7fr75MQso/0afuir17I+z0c6reyyLKYWeOGFfdhKkgu4PWQjGPAAjHXamit/sreS2nLvLNVkJBjuIC2lZMM2GyQQsikjfG4J+eKZjsecpSnd9PU1+LoDc3BIyfpE+59JXH+lanKHkK+hcNIXkkADtJKzBfdDGRywXPhnNeW5iGrmwyu2okMrbacLgAc1cePhWN3uceV1cROLqZdXu/E85Q8seo2I9QRuD612nsHx83dsNZ+uiOiT1IGVk/aXB22B1DwrlnZG6soxMt5ayuDLqhJOXCEDKNiXGA2cdTg71dOzvaXhkMumC3lhaUohcjbqQgY8wkDU5/ereOnJ6WDgqM3eqpJ8X/U6HSlKoesKUpQClKUApSlAKUpQClKUApSlAKUpQClKUBjnmCKzscKoJJ8gBkn8q/PtxdtM7zvnVK7OQeo1nIT9kYX4KK697Sbvl8PlXxl0xfKQgP/AJNdcdYZ9PWpVHweH2xV+Gn5+i9TbtuFzyKHjt5nRhlWWJyCPMEDcetZP6Duv/S3H8J/9qkLLtneRRpEkiBI1VFHKXYKAAPyArN/48v/ANKn8Ja1tA5cmA+1L35FYvlaN+TJFKshUkI0TgkY6r3dx8K3bubuohB0xLHqXbLykLy4t/IlTj8RTyNfHFuKXE8/0qSbMixlF7i6QudRwuNiT1PpWXg8RdkLHOheYx/FLKCc9fBS2366+Vbwtwep2dGglLuW3te/mRlojqiqYpchQD9W/UDf7tfbORjKSDJCjMb7liAo93qSQB8ay23E52RWMvVQfcTxGfKvZrmV1KtJqUjBBRMH/LWloHmzhgczvKXvyE8Lo2iSOSNsZw6MpIJIyNQGdwasnsw/8zX/AOLP/wAy2qstNK+nmzPMUUIpkwWCgk6dWMtuTuxJ9az8IlkW5XlStETDKGdcatOqElVJ90kgd7GQAcYzkI2zaGuDVNYyPdtuPj/qy8e1+ZdVqmoagZSVyMgaV3I64qhWv20H+If+XJXl+0RePlKTnmFpeus4XrIx1SH9bcetYXm0PE+pVw/V/dHccb4I862l8Z1Yn+vh5epOcRuUWG5iZgHe4tnRSd2UJpLL54YEHHTbzFQksoUFmOAOpPQVt8TvWkjTKIRzFxIjhl8euQCPlmtbmBWRmGoCWIlQM5AlQlQD1yNsVipua9pwU8TCL5sv+nteO4AJJwAMk+QHjWW9jVJXVEkSIkmESYDaNu6QCfdJwM76dOd80srTnMc/Zx7nyZ8ZVPgNmPrpHnWuV3scMcFN4juX9/h1MaNnBHQ4P5198CudAR8EDOiUHyLHlzD88E+ROfcrXsvs0/ur/oK3YYByYJCO6wMUg81dmCk/Bzj4StW1Pdnf2OrTmvfJqRfe/wASX/mvW7acNmlGqKCV1yRqSNiMjqMgYqNsVITBJJDSAk9Th2GT6mrBwftPdWsfKhkUJqLYKAnLdd610vqcLVF4iffNpXe3zNf+grr/ANLcfwn/ANq8fs/dEEG1uMEY+yfx+VS//j2+/Sp/DH+9P/Ht9+lT+GP96z9QsoYBf3S9+R1Ps5cSyWsLzqVlMa8wEEHUBhjg7gEgkehFSNU32d9pJbsTJOys8ZQgqunuuCACP7yNv61cqsndH0VOpGpFSjsxSlKybilKUApSlAKUpQClKUApSlAKUpQClKUBX+2XZxr6OONZhFok17prB7rLjAZfxZ+Vc47ZdjZLC2Nzz1kAdAQIWAUMwBkYiU4CjfpXZ68ZQQQRkHYg9D6GsOKZCphqVR3nG7OARcHkYBluImUjIIiJBHmCJd6+/wCg5v00f8Jv+7XROJezKAsXtJZLNjuVjw0JPnyXBUfs4qudo+yt7ZW010b2GVYkLlWt9JOPDKydflWMiJ/QcP8AYRVL3hkqFF5sZ5jFfsm27jsWP1n6uP2hUv2fixCD+Mls+Y91T+4q1h4nP34z5QzP8xyh/wDo1IcOj0xRr5RoPyUVlJLYtSoU6V8itcjeA9k7ieYWsc0QEcYZ3aJu6CSqDSJO8zFX8gAh9BWbj/Y28tDqdkeD9NHEzaf8SMSalH6w1DzxV49mUYL3smN+bFHn0SJXA/OZvzq9VjIiTwWHbu4I/PMti4QSCeJw2AmmMnWT0Cnm46AnPQAE+FYl4TMSGkMT4UgxqWUNqKnSzHORlRtgA+O1TvHFT+lbxI1CJGU7q7LrljjLyYGwJxg/M+JrQsWkndjzDHGFRl0hSTrL4LF1b7qA4GPfx4VzyzOeWHBzdwo1rUYpNc/M12tOZh2mEcqAl1kHcRSB7qhwNIx9pk536dBOcG7E3MtuL1Z0UoZWSM27kuE5iKQecDh17w2+8OvjptayFWlde5DMFW4UDuSBUcMVbOn31GrdSQQcdDfOH+0BRA3PUfSk2Ea7CbPSSPOdK/iznRvnI0lqRlraasy8VCU81WNprn8jnnFLeGRBKpRJNQ7wUliy5zEyKQzMN9juMZ2qPh4dctguYlAZWxhsnSwYZwxC5wPPGanb15p3uLzQskiKOdLjEcS7YjB6nSp1aPeI3YjINa3EYJYgrrNqJdVKsqhDq7oAwNQ7xXfUcZ8a0k5z1gvvJVKcq8lOMVps36GadBcoY2HLkTDA+9pO+HU7alPeUg42JBxkGtzgXDZJ1ENlHrQZVp3OIQfvHUN5XySSE2z1K1BcRlVhby47jSxCRT4xs6tJE3odABHxFfoGOMKAqgAAYAAwAB4AeFUpTzRu9zqoTzxzNa7fccR4/wBirix5AM8Ukbty9YiYFWCkqGXmnZghGrPXAxvX3Hw/FtyC2ToK6gMbnJBAycYJ8/Cuie0uLNg7eKSQOP2Joyf8uR86pfjVEkjanQp023BWuVDh9lI5AEiKHQyjMZJ7zEspxIOhcb+tb/8AQc36aP8AhN/3acMGJY/T6VH8uYCP5Riprs3wa74gJ3iuYYEineHBhLt3Ap1ElwNw48KxlROWCoSbbiiF/oOb9NH/AAm/7tbXY3s4/EHuVW4QLAyKJFhZkcspLKDzAMqdiAT1B8audr7MFf8A427muF8YlAhiPowj7zfvVebGyjhjWKJFjjUYVFACj4AUyI1+g4f7CKx2O7HPYyvK1wJA6BdIjKdDkEku2cb/AJmrdSlZSsdEIRhHLFWQpSlZNxSlKAUpSgFKUoBSlKAUpSgFKUoBSlKAUpVS9qV9NBw6SSGRoiHiDOvvKjuqOVJ6HDdfCgNntT2qsbcGG5uArMMcuNmM2/QqIu+p8mGOnWubdoe3EkttdWeiaaCSFhHcSRGJ1JzhJcgIwG3f7vXcZ3OSw4ZFBkRoASTqbq7HxLOdyTW3QFeu5lkZNJyeRMjDoyk8k4ZTuD8amrF8xxnzRT+aiofi3D1i0OinGoKFB0smo4HKbbALaRyz3TkdPHJw285cargyRqAoZQeYukdJI+pIGPdGf1anns7SJuqou09PHg6D7MWx9NXx56N8mgiGfzRvyq8Vybsxx1bWd7gK0sEyKj8rDMjRFyrac5OzsrAd4ELt1xIcd7dyyER2/wDVkc6RLKBznOM6YYjkKeu75O3u+NUKFW7URGPinEx+JIZF+cOP/sDWDgUo1be68ETJ66dQYfINH+9WW5tQkqHJPMEiuzEs7sQjBmY7k6UYegwBgCouxjaNIQMA4zET7uoDEtux9SHI9Og7lSjpUl5EIaVZ+X5HRuxvFoYUu4bhlCbzjV0aMoiSrg+9pZdx5Sr51QbjLMyKDCDl4PvGDUWCRSncZIBABODpZRnSCfu6vFmwxjbETA6GHeMx2WNc7bah3hsS674BqWtlmW3kti8RWY6pDysvq2wUfWMaMLoJGRpB61rNd47dPxNake9llWy58fe5YL7ilseEC2gTQZswGHOWVj/xDOTu2FLPrPvalP3xVY42dQjTxaVD/DPNJ/yAfMVoLNyXaaQDUgCTEL1QbpMABnHiQPNhuUryUvLJjdXddKjbMMZPekbqA5xsPMKPusapCV1ruVpTzLXdbmi7cyKBV/tb1UX4PO4H8q/Rlfn7hlqjrBGU7nLeTT5asBR6ECQ4/u1beD9rp7V+Sz/SkC6uWzD6Si5xqVmIEg6bPg/rHpWtHZvxZph/hb6t/iW32kyY4fKPxNCg+LzRr/1qknrUh2s7TLerHHHHIkKOJZZJl0A6MlUVSc7PpYscAaNic7VubimQWjxpAyZX2jA8x0L/AB2X9at5SUdWVnOMFeTNC0nVXRnYKNd02ScDHMKj89Y/Otrs72wls454YoX+uvJJGm5TSCJGWMD6pcEvhM6WK41DIrQ4VZCSQr38Rqp5jbO3MLd1P0Q7uTgBjkdOpssUQQBVUKAMAAYA+ApFt6iMnLW1kW3st2z4e2IBdvzmOT9K1RyOx2yA4Vd8bKmAPACrnXG7y1SVdEiK6nwYZHy8vjVh9kssoN5bmRnt4HjSEOdTJqTU6BjuVGVAB6YrY2Oh0pSgFKUoBSlKAUpSgFKUoBSlKAUpSgFKUoBSlKAVpca4XHdQSW0oJjkUq2Dg49D4Gt2lAc7k9msy7RcSk0+AliSQj9oaSfnWS29mIY/1q9uJh+BMQp89HeP71dAqp9q+3MVo/wBHija5uiM8lCAEHg0znaMH5ncbUBzriPBvo893w1dlGma31EnCvuu7HJCTJUfZxh5Na/VvKgYHH3kwrxSDx207dRpfBG9TVzJcXVyt3dNGGVGRI4gdKqxBIZ23c7DyAPSoviEBSTC4GtuZET0EqglkPo66jt4GT0rDSaszDSkrM+gv1mDmKfGcqffA8QSMSKPIjK56DIr2YPIyLIisoDZYY0sCMYKNuD6d4bdfCt9ClxGCV2PUHZkYbEZHRlOdxWpKWh+070f6Xy9JQOn98bdc6ds8tSnOCeXbocNWlUpxfdu8enT5GveJIqrpzIqurAE99QDhtJPvjQWGDvvsT0rFFc/VzLyhJCX7jKc4eUlgsq+9H9aJMN4FGBwQMylatxZ5bmIdEmxzjKsQGA5i5GrAZsHqNRwdzUYV2nd9DmpYpp3l0t+5qJYMcKg1pFkE6yjtId2kVgNyNR3yN3byrMBNjpdj01Qn/MSf9aknFolsjRa4bxGhEkbOSk4eRUklA9xydRYsoVgcagBsdyu6mko6HqUklBWd/ErjW7p9e0ZCgYl5kmtyh6kgEqAuS2zdNW29eEtFBNEiNkEK8xOwWY6I5GdslmAJGPDlsThRVgszaFp2vC8gjKLFbIx+sLJqYsoI1DvAd86ABvjNQ0PD+hfcDZEySAqklNZP2jqPvEdckAZJMqs1TlfqQr1VSlm6rb8GfNs7s7tH3IyFVX+8VXJ+rUjbJY94+AGAetfYiaORGij1DRICS2N2aI6nJyzEhDvgn4da3q1zKzsUiAJHvOfcT0P4m/VHzK7Z5YTm2lHg4KVWrKSUOOPUxXHUGUmVzukYG2RjdEzjbbvsds9RWLiFrqMaykFmbVoB7iLGQzNv7zZ0LqPTXsBvmWgt0hDOTvjLyN1IXJyT0AG+w2FRBBmfBBBlAyN8pCvgfJnJI8++fwV2QpW+tLVnpUqFnmm7y97Hsiu8ISMkS3syomOoEmFDDyxEur0JNdAm9lsKgfRbm5tyB018yM+pSXP8iKqdzBIJYbmB1SWDXoDpqjOsBSGGxGwwCNxk1b+A+0VWkS3vovo0rnSkgbVBIfwq/VGPgrY+NWOg1R7OLg7NxNsfqW6BvzJOPyq19lezcVhE0UTO5dzI7yNl2YhVLEgAdFGwFTVKAUpSgFKUoBSlKAUpSgFKUoBSlKAUpSgFKUoBSlKAUpSgIDt3xaW0sLi4hXVIibeIXJAMhHiEBLY/VrnfY/hnD2jxPeTQ3THVLrmVRMx/t42de+rDDDBOM4ODXYJYwylWAKsCCD0IOxBHliubxeyp1zGOIOLcE6IhChZVJJCcxy2rAOM4HSgNpuz3DhseJOD/APJj/wBq3G9nlrKo/rFyy5BBEq4ypBBBCeYFbnZv2f2VkS8cWuU5zLLhnOeuNtK/sgVpdsTbcPj58TPBO50xx2+n65vwtCQUYeb4BA8fAgfcfs3t1LFZ7oFsZ+sG+BgH3OuNvkK+L72fLobkXM4lAynMYNGSPuuoUEqehwc75FV617RcSKK0lyiyY3UQqYwfI76j8mFXXsl2nF2GjkAjuYx34wcgg9JYid2Q/mp2PgSByhoXi5mF0GLImtmIzGQMkxN00kbgHusCCCu4qNW9L3RCSlVKIMNjAY6yA0TENuA2cYI7m/eFdR9qXDIGiSVk+vd0iVwzKSuTIytpIDjQkmA2QNR86r9h2espLN728LK7yOImDNqUx/Vpy41PfbVGzgYJOryrmnTi56dDjqUYSqNJa2/YgZFJgSW4jVY3YqHDZQSIWBTwdHBQnOMYwQxrKkswGlWRgekje8B6qNpD5HK+ucbxdjD9InAwpkkKx6A31Qcjfmy4IXVhVKrknCA6sgVaX7C8U3wbUY93EzCMDwDKbcsfkw9MVpCMv8envglCE96WnW+1/Ah7GMMZRFiR0XXNIzABVXV9ZNJ4KNJGEBxjZaiLy9dTC0jhMtGXQMFCBnXAbJ1P3VkB8B1wNq3+0PCWtZQkwjWRQHblszQEMc4dtIaLUU3yuk431VYOE9nbS7sppl73EAjSYLsNLKdcK6Q2l4wVUawCCcnrsEaabs9/EQopys9+b9SCaXmIXLNHCDp2BErnOnQo95MnYAd85207E3ns/wBgy8Qe4eSEnGiCFlVYl8FY6TqfxJGw6DOMnS9m9jby3MkrJqkURzRMWYga1KEqmdOoaQdWM/WHer12j47HZxcyTLMTpjjX35GPREH8yegAJOwq9FRUFY6sNGKppxRAz+zi3caWnuiMg45o8CCPueYFeJ7OLZSzCe6BbGo80eA2+50G/wCZ86gm7ScQc6zcJGT0jSIMi+Sln7z4/F3c+QrY7GcRXiLtBxCRmuo9zbNhbdlycTRov2qnYHWW0kdBVS5sv2c4cDpPEXDDwNzHn8sVF9oeDcKSJkkvZpiw2gjmR5JD4KqKueuN9gOpIq6cd7F2N5GIprZML7hQaGTP4WXBHQbdNqqsvsskTK23EZI1ORiSGOQgejLoP55oCQ9kXFZ5rWSKfvfR5TEsudWoAA6NR3Yxk6C3jgdd6vVR3Z/g8dnbx20Q7ka4z4serO3qzEk+pqRoBSlKAUpSgFKUoBSlKAUpSgFKUoBSlKAUpSgFKUoBSlKAUpSgMc8yorOxwqgsSegAGST8q4tbXTXkz8Rl6yZECn+yhHugeTN7xPrXWu0vDDdWk9sr6DLE8erGcagRuM7jeuPfS5LUi0uLeRbhQFWOJGcSgbB4SBuu2+cY8aA3eIXqwxtK+cDwHVidlRR4knAFY73g/EbdI7qaEkY1h7XPPtSeqshzzFxgNjIODkHarH2S7GTSzJe36hBGdUFqDq0tjaWY9Gcb4A2X41eO0HFktLaW6k92JCxHnjoo9ScD50BxrjPay5uxDvDOEWRg6AxjV3V1TBmYqQusaVGST4VDWwmAieeXJWMBVmh1QBTg6e4+nHoSM9WBNbFpbvqmMmOdNCJZMfjmafKj0ACrj0qVhuJ5ZILa0SN5JITKeYxVQihfEDqS2BnbapR1nLyIRs6k1baxpcQ4w0rq8scIVgI3ktmIjGn7JynWNhsuoEj3fd0iul8J7bKLN3n3uIcIyLsZWbIjZAenMx8FIcZwua53xq0mgUyX3C8ICFMqmKVe8Qo6YbckDGPGtHS2QgwkqhjAZO8SnTRJ45Axnx6HJIatKku7eZc+7mlaXdSzLnj1/M234tJ9J5jKk0gbmys7aIeZsY0Y4JKoApCDfCR5PXOrPdSyyieOVEmBLD6FAQuT4kmQp8ckaujZFZuEwNMzLa8Ned4yBI78pSHYajrdupOc5Gx8NsVJXIvLeaGK7gjiWcPy9DlyGjAJVzgLuDtjyqsIpItTgox6839SK7McbuLNo30xIQksPMk+ywneOtVYFWHI6A6cZ3qW4fDfcTlM0PfJBBvJ1KQqNjy7WLqQfPxxuTtUPc2azRiNvdknm39GMwDD4ZzXWvZvxprqyUSfbQEwzD9aPA1ftLpb51rSej+bNaDunbhs57w26dtcUy6J4W0TJ5MOjL5qw3B8jXzxWzZtMsR0XEJ1wv4hh90+at0I9avXbfsc1w4vLRlS6VdJDfZzINxHJjcEfdcdOnwoEvFnRhA9rOt0ThbfSSXP6jjuMniXzgCqljrnZXja3tpDdKMcxe8v4WBKunyYEfKpaqx7POAS2VqY52UySSvKVT3Y+ZgmJSeoByc+bGrPQClKUApSlAKUpQClKUApSlAKUpQClKUApSlAKUpQClKUApSlAKUpQCvMeNe0oBVH9sD/ANRRPCS6t0b4GQH/APIq8VFdpeAx30Bt5S6qSrBkOHVlOVZTg7gjyoDkt73ZlbwdSmfVDrUfMNIf2a++zM7WNzJcIizaohEgdinLUMXKghG1AkjywFA3qfk9mty0ixvfB7bUGY8sLcd05CB17u5+/gGptfZ7Fqybicrn3fqx8iwjzj4YPrXPOnPPmgzkqUqneZ6b33uUPtJx+WU82di5UqEjQERRmRtCuw3xuccxyT10gZIr2Pha6WDnU7EFnGxBHu6OukL4D45ySSeh9peycb8NuLO3jCFk1J1JMiYZGdzlmOpVGpiTXMrTtLbsis80cbkDWjMAyt95SDvkHNUhTtq9WVp0cusndvk++G8Rkimflu0c0RVDIq/VyahrVHB7pyM9w7jvFSOtSHavi01+kCOkcTwyiQTRsSdlKkCNlwM58WOMDrVn9l/CBJZSzzxhheyNJocAjlABIgQdvcUN+1W7c+z+EnMc00Y/CCrgfAyKzfmSPSpunOPwPyJSo1Ifynp0foc6ihAkhjXYR5bHoqGNQT6lwfXSatnsvfF7xBB7pW2f9oq6n+Sr+VeX3s3nWYm1vAscgGszIJJFZRjMeNK4Iz3TsDnA3q09kuycdgJGEkksspUySSEZOgEKFCgBQMnYVSlDJGxahT7uGV7lhrwjxr2lUKilKUApSlAKUpQClKUApSlAKUpQClKUApSlAKUpQClKUApSlAKUpQClKUApSlAKUpQClKUArlPF/wDiZP8AEb/7GlKA6dw/7KP+4v8AoK2KUoBSlKAUpSgFKUoBSlKAUpSgFKUoBSlKAUpSgFKUoD//2Q=="/>
          <p:cNvSpPr>
            <a:spLocks noChangeAspect="1" noChangeArrowheads="1"/>
          </p:cNvSpPr>
          <p:nvPr/>
        </p:nvSpPr>
        <p:spPr bwMode="auto">
          <a:xfrm>
            <a:off x="1679576" y="-1371600"/>
            <a:ext cx="5572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F2B20"/>
              </a:solidFill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7365997" y="3986322"/>
            <a:ext cx="485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Edge detection using Sobel algorithm in the </a:t>
            </a:r>
            <a:r>
              <a:rPr lang="en-US" sz="1600" dirty="0" smtClean="0"/>
              <a:t>current </a:t>
            </a:r>
            <a:r>
              <a:rPr lang="en-US" sz="1600" dirty="0"/>
              <a:t>frame in gray </a:t>
            </a:r>
            <a:r>
              <a:rPr lang="en-US" sz="1600" dirty="0" smtClean="0"/>
              <a:t>levels</a:t>
            </a:r>
            <a:endParaRPr lang="es-MX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/>
              <p:cNvSpPr txBox="1"/>
              <p:nvPr/>
            </p:nvSpPr>
            <p:spPr>
              <a:xfrm>
                <a:off x="2716307" y="3999037"/>
                <a:ext cx="43673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600" dirty="0" smtClean="0"/>
                  <a:t>Current </a:t>
                </a:r>
                <a:r>
                  <a:rPr lang="es-MX" sz="1600" dirty="0" err="1"/>
                  <a:t>Frame</a:t>
                </a:r>
                <a:r>
                  <a:rPr lang="es-MX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s-MX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s-MX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s-MX" sz="1600" dirty="0" smtClean="0"/>
                  <a:t>in gray </a:t>
                </a:r>
                <a:r>
                  <a:rPr lang="es-MX" sz="1600" dirty="0" err="1" smtClean="0"/>
                  <a:t>levels</a:t>
                </a:r>
                <a:endParaRPr lang="es-MX" sz="1600" dirty="0"/>
              </a:p>
            </p:txBody>
          </p:sp>
        </mc:Choice>
        <mc:Fallback xmlns="">
          <p:sp>
            <p:nvSpPr>
              <p:cNvPr id="39" name="CuadroTexto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307" y="3999037"/>
                <a:ext cx="4367394" cy="338554"/>
              </a:xfrm>
              <a:prstGeom prst="rect">
                <a:avLst/>
              </a:prstGeom>
              <a:blipFill rotWithShape="0"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328" y="1161288"/>
            <a:ext cx="4719953" cy="2679192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0" y="1161288"/>
            <a:ext cx="4726105" cy="2679192"/>
          </a:xfrm>
          <a:prstGeom prst="rect">
            <a:avLst/>
          </a:prstGeom>
        </p:spPr>
      </p:pic>
      <p:grpSp>
        <p:nvGrpSpPr>
          <p:cNvPr id="36" name="Grupo 35"/>
          <p:cNvGrpSpPr/>
          <p:nvPr/>
        </p:nvGrpSpPr>
        <p:grpSpPr>
          <a:xfrm>
            <a:off x="70289" y="893176"/>
            <a:ext cx="2528683" cy="4667693"/>
            <a:chOff x="48010" y="890700"/>
            <a:chExt cx="2528683" cy="4667693"/>
          </a:xfrm>
        </p:grpSpPr>
        <p:grpSp>
          <p:nvGrpSpPr>
            <p:cNvPr id="37" name="Group 91"/>
            <p:cNvGrpSpPr>
              <a:grpSpLocks/>
            </p:cNvGrpSpPr>
            <p:nvPr/>
          </p:nvGrpSpPr>
          <p:grpSpPr bwMode="auto">
            <a:xfrm>
              <a:off x="48010" y="890700"/>
              <a:ext cx="2528683" cy="4667693"/>
              <a:chOff x="31513" y="13118"/>
              <a:chExt cx="1905910" cy="3066632"/>
            </a:xfrm>
          </p:grpSpPr>
          <p:sp>
            <p:nvSpPr>
              <p:cNvPr id="41" name="Paralelogramo 40"/>
              <p:cNvSpPr>
                <a:spLocks noChangeArrowheads="1"/>
              </p:cNvSpPr>
              <p:nvPr/>
            </p:nvSpPr>
            <p:spPr bwMode="auto">
              <a:xfrm>
                <a:off x="31513" y="13118"/>
                <a:ext cx="886539" cy="327028"/>
              </a:xfrm>
              <a:prstGeom prst="parallelogram">
                <a:avLst>
                  <a:gd name="adj" fmla="val 25000"/>
                </a:avLst>
              </a:prstGeom>
              <a:solidFill>
                <a:srgbClr val="FFFFFF"/>
              </a:solidFill>
              <a:ln w="12700" algn="ctr">
                <a:solidFill>
                  <a:srgbClr val="5B9BD5"/>
                </a:solidFill>
                <a:miter lim="800000"/>
                <a:headEnd/>
                <a:tailEnd/>
              </a:ln>
            </p:spPr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MX" sz="1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Video</a:t>
                </a:r>
                <a:endParaRPr lang="es-MX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MX" sz="1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Sequence</a:t>
                </a:r>
                <a:endParaRPr lang="es-MX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ángulo 41"/>
                  <p:cNvSpPr>
                    <a:spLocks noChangeArrowheads="1"/>
                  </p:cNvSpPr>
                  <p:nvPr/>
                </p:nvSpPr>
                <p:spPr bwMode="auto">
                  <a:xfrm>
                    <a:off x="175036" y="578274"/>
                    <a:ext cx="598859" cy="324488"/>
                  </a:xfrm>
                  <a:prstGeom prst="rect">
                    <a:avLst/>
                  </a:prstGeom>
                  <a:noFill/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a:t>Block Update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  <m:r>
                              <a:rPr lang="en-US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  <m:r>
                              <a:rPr lang="en-US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−1</m:t>
                            </m:r>
                          </m:sub>
                        </m:sSub>
                      </m:oMath>
                    </a14:m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" name="Rectángulo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5036" y="578274"/>
                    <a:ext cx="598859" cy="32448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8333" r="-13636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Conector recto de flecha 42"/>
              <p:cNvCxnSpPr>
                <a:cxnSpLocks noChangeShapeType="1"/>
              </p:cNvCxnSpPr>
              <p:nvPr/>
            </p:nvCxnSpPr>
            <p:spPr bwMode="auto">
              <a:xfrm>
                <a:off x="474783" y="340146"/>
                <a:ext cx="0" cy="238128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ángulo 43"/>
                  <p:cNvSpPr>
                    <a:spLocks noChangeArrowheads="1"/>
                  </p:cNvSpPr>
                  <p:nvPr/>
                </p:nvSpPr>
                <p:spPr bwMode="auto">
                  <a:xfrm>
                    <a:off x="160020" y="1893570"/>
                    <a:ext cx="630555" cy="419735"/>
                  </a:xfrm>
                  <a:prstGeom prst="rect">
                    <a:avLst/>
                  </a:prstGeom>
                  <a:noFill/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Frame Projection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𝑡𝑝</m:t>
                            </m:r>
                          </m:sub>
                        </m:sSub>
                        <m:r>
                          <a:rPr lang="en-US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</m:t>
                        </m:r>
                        <m:r>
                          <a:rPr lang="es-MX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𝑊</m:t>
                        </m:r>
                        <m:r>
                          <a:rPr lang="en-US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  <m:r>
                              <a:rPr lang="en-US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</m:sub>
                        </m:sSub>
                      </m:oMath>
                    </a14:m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4" name="Rectángulo 4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0020" y="1893570"/>
                    <a:ext cx="630555" cy="41973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1429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ángulo 44"/>
                  <p:cNvSpPr>
                    <a:spLocks noChangeArrowheads="1"/>
                  </p:cNvSpPr>
                  <p:nvPr/>
                </p:nvSpPr>
                <p:spPr bwMode="auto">
                  <a:xfrm>
                    <a:off x="124460" y="1428115"/>
                    <a:ext cx="700405" cy="274955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s-MX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Transformation Matrix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𝑇</m:t>
                            </m:r>
                          </m:sup>
                        </m:sSup>
                      </m:oMath>
                    </a14:m>
                    <a:endParaRPr lang="es-MX" sz="11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" name="Rectángulo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24460" y="1428115"/>
                    <a:ext cx="700405" cy="27495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5806" r="-9032" b="-9859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6" name="Rectángulo 45"/>
              <p:cNvSpPr>
                <a:spLocks noChangeArrowheads="1"/>
              </p:cNvSpPr>
              <p:nvPr/>
            </p:nvSpPr>
            <p:spPr bwMode="auto">
              <a:xfrm>
                <a:off x="180340" y="1085850"/>
                <a:ext cx="589280" cy="196215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solidFill>
                  <a:srgbClr val="5B9BD5"/>
                </a:solidFill>
                <a:miter lim="800000"/>
                <a:headEnd/>
                <a:tailEnd/>
              </a:ln>
            </p:spPr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MX" sz="1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IPCA</a:t>
                </a:r>
                <a:endParaRPr lang="es-MX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47" name="Conector recto de flecha 46"/>
              <p:cNvCxnSpPr>
                <a:cxnSpLocks noChangeShapeType="1"/>
              </p:cNvCxnSpPr>
              <p:nvPr/>
            </p:nvCxnSpPr>
            <p:spPr bwMode="auto">
              <a:xfrm>
                <a:off x="474980" y="902970"/>
                <a:ext cx="1" cy="18288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" name="Conector recto de flecha 47"/>
              <p:cNvCxnSpPr>
                <a:cxnSpLocks noChangeShapeType="1"/>
              </p:cNvCxnSpPr>
              <p:nvPr/>
            </p:nvCxnSpPr>
            <p:spPr bwMode="auto">
              <a:xfrm>
                <a:off x="474980" y="1282065"/>
                <a:ext cx="1" cy="14605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" name="Conector recto de flecha 48"/>
              <p:cNvCxnSpPr>
                <a:cxnSpLocks noChangeShapeType="1"/>
              </p:cNvCxnSpPr>
              <p:nvPr/>
            </p:nvCxnSpPr>
            <p:spPr bwMode="auto">
              <a:xfrm>
                <a:off x="474980" y="1703070"/>
                <a:ext cx="635" cy="19050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0" name="Rectángulo 49"/>
              <p:cNvSpPr>
                <a:spLocks noChangeArrowheads="1"/>
              </p:cNvSpPr>
              <p:nvPr/>
            </p:nvSpPr>
            <p:spPr bwMode="auto">
              <a:xfrm>
                <a:off x="160020" y="2614930"/>
                <a:ext cx="641350" cy="464820"/>
              </a:xfrm>
              <a:prstGeom prst="rect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/>
              </a:ln>
            </p:spPr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Thresholding</a:t>
                </a:r>
                <a:endParaRPr lang="es-MX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&amp;  </a:t>
                </a:r>
                <a:r>
                  <a:rPr lang="en-US" sz="1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Binarization</a:t>
                </a:r>
                <a:endParaRPr lang="es-MX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Rectángulo 50"/>
                  <p:cNvSpPr>
                    <a:spLocks noChangeArrowheads="1"/>
                  </p:cNvSpPr>
                  <p:nvPr/>
                </p:nvSpPr>
                <p:spPr bwMode="auto">
                  <a:xfrm>
                    <a:off x="1194660" y="2634614"/>
                    <a:ext cx="649605" cy="445135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Morphological Dilation </a:t>
                    </a:r>
                    <a:endParaRPr lang="es-MX" sz="11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_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𝑏𝑑</m:t>
                              </m:r>
                            </m:sub>
                          </m:sSub>
                        </m:oMath>
                      </m:oMathPara>
                    </a14:m>
                    <a:endParaRPr lang="es-MX" sz="11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" name="Rectángulo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194660" y="2634614"/>
                    <a:ext cx="649605" cy="44513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7692" r="-11189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ángulo 51"/>
                  <p:cNvSpPr>
                    <a:spLocks noChangeArrowheads="1"/>
                  </p:cNvSpPr>
                  <p:nvPr/>
                </p:nvSpPr>
                <p:spPr bwMode="auto">
                  <a:xfrm>
                    <a:off x="1181326" y="902970"/>
                    <a:ext cx="675005" cy="321945"/>
                  </a:xfrm>
                  <a:prstGeom prst="rect">
                    <a:avLst/>
                  </a:prstGeom>
                  <a:solidFill>
                    <a:srgbClr val="92D050"/>
                  </a:solid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Edge Detector</a:t>
                    </a:r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_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𝑠𝑜𝑏</m:t>
                              </m:r>
                            </m:sub>
                          </m:sSub>
                        </m:oMath>
                      </m:oMathPara>
                    </a14:m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2" name="Rectángulo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181326" y="902970"/>
                    <a:ext cx="675005" cy="32194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4027" r="-3356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ángulo 15"/>
                  <p:cNvSpPr>
                    <a:spLocks noChangeArrowheads="1"/>
                  </p:cNvSpPr>
                  <p:nvPr/>
                </p:nvSpPr>
                <p:spPr bwMode="auto">
                  <a:xfrm>
                    <a:off x="941860" y="1428115"/>
                    <a:ext cx="995563" cy="377825"/>
                  </a:xfrm>
                  <a:prstGeom prst="flowChartTerminator">
                    <a:avLst/>
                  </a:prstGeom>
                  <a:solidFill>
                    <a:srgbClr val="FFFFFF"/>
                  </a:solidFill>
                  <a:ln w="12700" algn="ctr">
                    <a:solidFill>
                      <a:srgbClr val="5B9BD5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Edge Selector</a:t>
                    </a:r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s-MX" sz="11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11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s-MX" sz="11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𝑓𝑡</m:t>
                                  </m:r>
                                </m:sub>
                              </m:s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_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𝑠𝑜𝑏</m:t>
                              </m:r>
                            </m:sub>
                          </m:sSub>
                          <m:r>
                            <a:rPr lang="es-MX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&amp; </m:t>
                          </m:r>
                          <m:sSub>
                            <m:sSubPr>
                              <m:ctrlP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_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𝑏𝑑𝑎</m:t>
                              </m:r>
                            </m:sub>
                          </m:sSub>
                        </m:oMath>
                      </m:oMathPara>
                    </a14:m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s-MX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53" name="Rectángulo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941860" y="1428115"/>
                    <a:ext cx="995563" cy="377825"/>
                  </a:xfrm>
                  <a:prstGeom prst="flowChartTerminator">
                    <a:avLst/>
                  </a:prstGeom>
                  <a:blipFill rotWithShape="0">
                    <a:blip r:embed="rId13"/>
                    <a:stretch>
                      <a:fillRect t="-2083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Rectángulo 53"/>
              <p:cNvSpPr>
                <a:spLocks noChangeArrowheads="1"/>
              </p:cNvSpPr>
              <p:nvPr/>
            </p:nvSpPr>
            <p:spPr bwMode="auto">
              <a:xfrm>
                <a:off x="1194660" y="2066925"/>
                <a:ext cx="649605" cy="344170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solidFill>
                  <a:srgbClr val="5B9BD5"/>
                </a:solidFill>
                <a:miter lim="800000"/>
                <a:headEnd/>
                <a:tailEnd/>
              </a:ln>
            </p:spPr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Area Thresholding</a:t>
                </a:r>
                <a:endParaRPr lang="es-MX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55" name="Conector recto de flecha 54"/>
              <p:cNvCxnSpPr>
                <a:cxnSpLocks noChangeShapeType="1"/>
              </p:cNvCxnSpPr>
              <p:nvPr/>
            </p:nvCxnSpPr>
            <p:spPr bwMode="auto">
              <a:xfrm>
                <a:off x="475615" y="2313305"/>
                <a:ext cx="5080" cy="301625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6" name="Conector recto de flecha 55"/>
              <p:cNvCxnSpPr>
                <a:cxnSpLocks noChangeShapeType="1"/>
              </p:cNvCxnSpPr>
              <p:nvPr/>
            </p:nvCxnSpPr>
            <p:spPr bwMode="auto">
              <a:xfrm flipV="1">
                <a:off x="1519779" y="2411095"/>
                <a:ext cx="1" cy="22352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" name="Conector recto de flecha 56"/>
              <p:cNvCxnSpPr>
                <a:cxnSpLocks noChangeShapeType="1"/>
              </p:cNvCxnSpPr>
              <p:nvPr/>
            </p:nvCxnSpPr>
            <p:spPr bwMode="auto">
              <a:xfrm>
                <a:off x="1519145" y="1224915"/>
                <a:ext cx="5080" cy="20320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" name="AutoShape 111"/>
              <p:cNvCxnSpPr>
                <a:cxnSpLocks noChangeShapeType="1"/>
              </p:cNvCxnSpPr>
              <p:nvPr/>
            </p:nvCxnSpPr>
            <p:spPr bwMode="auto">
              <a:xfrm flipV="1">
                <a:off x="1519779" y="1805940"/>
                <a:ext cx="4445" cy="260985"/>
              </a:xfrm>
              <a:prstGeom prst="straightConnector1">
                <a:avLst/>
              </a:prstGeom>
              <a:noFill/>
              <a:ln w="15875">
                <a:solidFill>
                  <a:srgbClr val="5B9BD5">
                    <a:lumMod val="100000"/>
                    <a:lumOff val="0"/>
                  </a:srgbClr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38" name="Conector recto de flecha 37"/>
            <p:cNvCxnSpPr>
              <a:stCxn id="50" idx="3"/>
              <a:endCxn id="51" idx="1"/>
            </p:cNvCxnSpPr>
            <p:nvPr/>
          </p:nvCxnSpPr>
          <p:spPr>
            <a:xfrm>
              <a:off x="1069425" y="5204644"/>
              <a:ext cx="521801" cy="1497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angular 39"/>
            <p:cNvCxnSpPr>
              <a:stCxn id="42" idx="3"/>
              <a:endCxn id="52" idx="0"/>
            </p:cNvCxnSpPr>
            <p:nvPr/>
          </p:nvCxnSpPr>
          <p:spPr>
            <a:xfrm>
              <a:off x="1032972" y="1997869"/>
              <a:ext cx="988348" cy="247267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37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F14D-78AF-4FF1-A09C-E030FB4F8B68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94472"/>
            <a:ext cx="12192000" cy="113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1 Marcador de número de diapositiva"/>
          <p:cNvSpPr txBox="1">
            <a:spLocks/>
          </p:cNvSpPr>
          <p:nvPr/>
        </p:nvSpPr>
        <p:spPr>
          <a:xfrm>
            <a:off x="89483" y="6402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53FF14D-78AF-4FF1-A09C-E030FB4F8B68}" type="slidenum">
              <a:rPr lang="es-MX" sz="2800">
                <a:solidFill>
                  <a:srgbClr val="FFFFFF"/>
                </a:solidFill>
              </a:rPr>
              <a:pPr algn="l"/>
              <a:t>8</a:t>
            </a:fld>
            <a:endParaRPr lang="es-MX" sz="2800" dirty="0">
              <a:solidFill>
                <a:srgbClr val="FFFFFF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2" y="1"/>
            <a:ext cx="12162638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307346" y="9147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Thresholding &amp;  </a:t>
            </a:r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Binarization</a:t>
            </a:r>
            <a:endParaRPr lang="en-US" sz="3000" dirty="0">
              <a:solidFill>
                <a:srgbClr val="2F2B20"/>
              </a:solidFill>
            </a:endParaRPr>
          </a:p>
        </p:txBody>
      </p:sp>
      <p:sp>
        <p:nvSpPr>
          <p:cNvPr id="7" name="AutoShape 10" descr="data:image/jpeg;base64,/9j/4AAQSkZJRgABAQAAAQABAAD/2wCEAAkGBxQSEhURExMWFhUXFxkaGRcYGR8eGRsfGBsYGhoVFxoaHSggHB4lGxcXIjEhJSsrLi4uFyAzODMsNygtLiwBCgoKDg0OGxAQGy0mHyUsNy03LCssLzc1NDUsLiwsMCwtNyw0NCwvMC0sLCwsLy80LCw3NC4sLCw0LzIsLCwrLP/AABEIAKEBOgMBIgACEQEDEQH/xAAcAAEAAgMBAQEAAAAAAAAAAAAABQYDBAcBAgj/xABHEAACAQMCAwUEBgYIBAcBAAABAgMABBESIQUTMQYiQVFhBzJxgRQjM0JSkVNigpKToRUkQ3JzorHRNLPB0xY1VGN0ssKD/8QAGgEBAQADAQEAAAAAAAAAAAAAAAMBAgQFBv/EADURAAIBAgUBBgIIBwAAAAAAAAABAgMRBBIhMUFRBRNhgcHwMnEUIlKRsdHh8SQzNEJDcqH/2gAMAwEAAhEDEQA/AO40pSgFKUoBSlKAUpSgFKUoBSlKAUpSgFavEuIxW8bTTyLHGvV3IAGdhufEnbFbVUb2wA/Qovw/S7bV8Nfj88UAX2p2RkVQJuSxC/SmjKwAn3cs2Dgn72MDIq8A1x+eIOrI4DKwIIPQg9Qasnsq4o2ibh8rFmtSvLY9WhkBMefMrhkPwFAWrtPxcWdpPdMM8qNmA8z91fm2B865BbWdw6K81/e81hqfRcOqhm3IVQcAAnAHpV99r/8A5a34efb6vhzk/wCuKq7daAuPs04y9zZ6Zm1T27tBKx6sY8aXOfxIVOfMmrZXOvZUf6xxED3eZAf2jEM/yxVg9oXHGs7J3ixzpGWGHP6SU6Q37Iy37NAavG/aHbW1wbfRNKU+1eFNaxE9Fkwc59ACR41OcB7QW16hktpllUYzj3lz0DqcMp9CB0rlPDLFYIxGpJxuzH3nY7s7HxJO9WD2Xg/TuIEe7otc/wB7TKfzxigOk0pSgFKUoBSlKAUpSgFKUoBSlKAUpSgFKUoBSlKAUpSgFKUoBSlKAUpSgFKUoDS4zxNLWCW5kzoiQu2kZOB5CuWTdouJXEn0lJxbD+yt9IdNJ3+vPVmO3u40+HjXV+J2SzwyQPukiMjfBwVP8jXGODa4w1pNtPbHluPMD3JR+qy4OfjQF/7Hdtxcv9FuUEF2ASFBzHKB1eFj18yp3Hrg4l+2XBfptlNbA4Z1yh8nUhkP7yiuXcUszIoKNoljYPFIOqOvQ/A9CPEGpab2gXtxGscFv9GkAxNNMAQGHX6OgPfHiGbAoCJ4RemaJXYaX3WRfFXQ6XU/Bgf5Vltb+WzvFvIoWnDQtDIiuqn3g8bZY42OoZ9ajbWdYtaxl7iV3LyyEjBdtizvso90d1ckeVYzfyOcCTfxW3TVj0aVwVHzC0BN9peO33EYGtnt7eCNypJ5rSSLpZWBGlApOVrIRVeNjK+/KJ/x7hv9E1rXo4If0Nr/AJj/AD0UBNcF4ld2Mk7QxQSpO4ch3ZHGEVNIIUrju/zpx3jlxxCW2EtqbdIGeRvrVdWcroj0lcHbUx3AqEXhki9IUA/9md1P5FVH86fS5I/eeSP0nQOn8SM4Hzc0BOTzKis7HCqCxPkAMk/lVu9lXDGjtGuZBpku35xXxVCAsSfuAH9o1zu6u1liaK4QrG64Lo2qPB8dQGpegOSun1NT/B+2V5ZACZTfW2O68YAuVHhlRhZR0GRg+NAXfth2tisFUFTLPJkRQJ7zkdST0VB4senrVBl47xVnFx9JjR1OVtlT6gj8EjnvsSPvbYPQVqWzSTyyX1yMTzbBf0UYPchH+reZNfXFL4QRmQjJ2CqOru2yIo8ST/1oDpnY3tIt/b84RtG6u0ckbb6XTGpQw2YbjBHn4HIqdqv9guCNZ2UUL/anMkp/9yQl3/InHyqwUApSlAKUpQClKUApSlAKUpQClKUApSlAKUpQClKUApSlAKj+PcVS0t5Lh9wg2UdWY7Kgz4sxA+dSFcs9qnF+ZMlop7sQDv6u47qn+6hz/wD0HlWJOyuQxNZUabm+Cl3UzTO0spDyOSzN4ZPgoPRR0A8ABWHlDyFavGOYYysQJZjjIIBA8SMkb+HzrfVrYAD6NcHA6l9z6n6/rUUr8nz9GlKsnOVVLXl/qYJohpbYdD/pXTO2nZ2OSzj4gsqwXEECnmt7jppBMM3iyk9PEE7VzDiUcDr3I7mJhuDqDKcfddTN3lPyNWLiXFbi+SL6YscNtAgfRG2UmYDKysDuqKOiHO/XNUgrcnr4Cl3al9dS22e25WLK1QxoSi5KKTkDO4HWs30KP9Gn7o/2pYfZx/3F/wBBWS0MIXEkEzPlssH2OWJGPrhtjHgKkld7ni04OrUknUy26sx/Qo/0afuj/atvgUCrcqFULmKToMdGh8qxTzQAdy0mLeTSYHxJExP8qsvYDgnD7i45cq3Ek3LZ9L9y30qyBlVFmdm3dM6yc4zgdK3jHXc9DCYbJWUu9UvC/h8yJ7SBXMI7rDMmRsRnC9fWtCwt1WeEqqg6zuAB/ZybVd/ajwe3gNq0MEURPMUlEVcgBSAdI3FUy1+2g/xD/wAuSkvjGIk1joK+mhKdpVBiUEZBkTIPTxqBNlH+AD1UYI9QRuD61O8UtFeKeZt2imt44/JQ6l3YD8TagM+SjzOYmsVHqR7WnKNWOV209WbvDYhKpKnlTrs+kdxiekjR7Ahuu2DkEZ2rTvGeNjCv1bNkuEOYyhyNaeKOTt4dWPewDXiStG4lQZK7Fc41qeqZPQ+IPmB4E18gsSXc5djlvL0UegGw+HrWc+niVl2p/DXXx7fr75MQso/0afuir17I+z0c6reyyLKYWeOGFfdhKkgu4PWQjGPAAjHXamit/sreS2nLvLNVkJBjuIC2lZMM2GyQQsikjfG4J+eKZjsecpSnd9PU1+LoDc3BIyfpE+59JXH+lanKHkK+hcNIXkkADtJKzBfdDGRywXPhnNeW5iGrmwyu2okMrbacLgAc1cePhWN3uceV1cROLqZdXu/E85Q8seo2I9QRuD612nsHx83dsNZ+uiOiT1IGVk/aXB22B1DwrlnZG6soxMt5ayuDLqhJOXCEDKNiXGA2cdTg71dOzvaXhkMumC3lhaUohcjbqQgY8wkDU5/ereOnJ6WDgqM3eqpJ8X/U6HSlKoesKUpQClKUApSlAKUpQClKUApSlAKUpQClKUBjnmCKzscKoJJ8gBkn8q/PtxdtM7zvnVK7OQeo1nIT9kYX4KK697Sbvl8PlXxl0xfKQgP/AJNdcdYZ9PWpVHweH2xV+Gn5+i9TbtuFzyKHjt5nRhlWWJyCPMEDcetZP6Duv/S3H8J/9qkLLtneRRpEkiBI1VFHKXYKAAPyArN/48v/ANKn8Ja1tA5cmA+1L35FYvlaN+TJFKshUkI0TgkY6r3dx8K3bubuohB0xLHqXbLykLy4t/IlTj8RTyNfHFuKXE8/0qSbMixlF7i6QudRwuNiT1PpWXg8RdkLHOheYx/FLKCc9fBS2366+Vbwtwep2dGglLuW3te/mRlojqiqYpchQD9W/UDf7tfbORjKSDJCjMb7liAo93qSQB8ay23E52RWMvVQfcTxGfKvZrmV1KtJqUjBBRMH/LWloHmzhgczvKXvyE8Lo2iSOSNsZw6MpIJIyNQGdwasnsw/8zX/AOLP/wAy2qstNK+nmzPMUUIpkwWCgk6dWMtuTuxJ9az8IlkW5XlStETDKGdcatOqElVJ90kgd7GQAcYzkI2zaGuDVNYyPdtuPj/qy8e1+ZdVqmoagZSVyMgaV3I64qhWv20H+If+XJXl+0RePlKTnmFpeus4XrIx1SH9bcetYXm0PE+pVw/V/dHccb4I862l8Z1Yn+vh5epOcRuUWG5iZgHe4tnRSd2UJpLL54YEHHTbzFQksoUFmOAOpPQVt8TvWkjTKIRzFxIjhl8euQCPlmtbmBWRmGoCWIlQM5AlQlQD1yNsVipua9pwU8TCL5sv+nteO4AJJwAMk+QHjWW9jVJXVEkSIkmESYDaNu6QCfdJwM76dOd80srTnMc/Zx7nyZ8ZVPgNmPrpHnWuV3scMcFN4juX9/h1MaNnBHQ4P5198CudAR8EDOiUHyLHlzD88E+ROfcrXsvs0/ur/oK3YYByYJCO6wMUg81dmCk/Bzj4StW1Pdnf2OrTmvfJqRfe/wASX/mvW7acNmlGqKCV1yRqSNiMjqMgYqNsVITBJJDSAk9Th2GT6mrBwftPdWsfKhkUJqLYKAnLdd610vqcLVF4iffNpXe3zNf+grr/ANLcfwn/ANq8fs/dEEG1uMEY+yfx+VS//j2+/Sp/DH+9P/Ht9+lT+GP96z9QsoYBf3S9+R1Ps5cSyWsLzqVlMa8wEEHUBhjg7gEgkehFSNU32d9pJbsTJOys8ZQgqunuuCACP7yNv61cqsndH0VOpGpFSjsxSlKybilKUApSlAKUpQClKUApSlAKUpQClKUBX+2XZxr6OONZhFok17prB7rLjAZfxZ+Vc47ZdjZLC2Nzz1kAdAQIWAUMwBkYiU4CjfpXZ68ZQQQRkHYg9D6GsOKZCphqVR3nG7OARcHkYBluImUjIIiJBHmCJd6+/wCg5v00f8Jv+7XROJezKAsXtJZLNjuVjw0JPnyXBUfs4qudo+yt7ZW010b2GVYkLlWt9JOPDKydflWMiJ/QcP8AYRVL3hkqFF5sZ5jFfsm27jsWP1n6uP2hUv2fixCD+Mls+Y91T+4q1h4nP34z5QzP8xyh/wDo1IcOj0xRr5RoPyUVlJLYtSoU6V8itcjeA9k7ieYWsc0QEcYZ3aJu6CSqDSJO8zFX8gAh9BWbj/Y28tDqdkeD9NHEzaf8SMSalH6w1DzxV49mUYL3smN+bFHn0SJXA/OZvzq9VjIiTwWHbu4I/PMti4QSCeJw2AmmMnWT0Cnm46AnPQAE+FYl4TMSGkMT4UgxqWUNqKnSzHORlRtgA+O1TvHFT+lbxI1CJGU7q7LrljjLyYGwJxg/M+JrQsWkndjzDHGFRl0hSTrL4LF1b7qA4GPfx4VzyzOeWHBzdwo1rUYpNc/M12tOZh2mEcqAl1kHcRSB7qhwNIx9pk536dBOcG7E3MtuL1Z0UoZWSM27kuE5iKQecDh17w2+8OvjptayFWlde5DMFW4UDuSBUcMVbOn31GrdSQQcdDfOH+0BRA3PUfSk2Ea7CbPSSPOdK/iznRvnI0lqRlraasy8VCU81WNprn8jnnFLeGRBKpRJNQ7wUliy5zEyKQzMN9juMZ2qPh4dctguYlAZWxhsnSwYZwxC5wPPGanb15p3uLzQskiKOdLjEcS7YjB6nSp1aPeI3YjINa3EYJYgrrNqJdVKsqhDq7oAwNQ7xXfUcZ8a0k5z1gvvJVKcq8lOMVps36GadBcoY2HLkTDA+9pO+HU7alPeUg42JBxkGtzgXDZJ1ENlHrQZVp3OIQfvHUN5XySSE2z1K1BcRlVhby47jSxCRT4xs6tJE3odABHxFfoGOMKAqgAAYAAwAB4AeFUpTzRu9zqoTzxzNa7fccR4/wBirix5AM8Ukbty9YiYFWCkqGXmnZghGrPXAxvX3Hw/FtyC2ToK6gMbnJBAycYJ8/Cuie0uLNg7eKSQOP2Joyf8uR86pfjVEkjanQp023BWuVDh9lI5AEiKHQyjMZJ7zEspxIOhcb+tb/8AQc36aP8AhN/3acMGJY/T6VH8uYCP5Riprs3wa74gJ3iuYYEineHBhLt3Ap1ElwNw48KxlROWCoSbbiiF/oOb9NH/AAm/7tbXY3s4/EHuVW4QLAyKJFhZkcspLKDzAMqdiAT1B8audr7MFf8A427muF8YlAhiPowj7zfvVebGyjhjWKJFjjUYVFACj4AUyI1+g4f7CKx2O7HPYyvK1wJA6BdIjKdDkEku2cb/AJmrdSlZSsdEIRhHLFWQpSlZNxSlKAUpSgFKUoBSlKAUpSgFKUoBSlKAUpVS9qV9NBw6SSGRoiHiDOvvKjuqOVJ6HDdfCgNntT2qsbcGG5uArMMcuNmM2/QqIu+p8mGOnWubdoe3EkttdWeiaaCSFhHcSRGJ1JzhJcgIwG3f7vXcZ3OSw4ZFBkRoASTqbq7HxLOdyTW3QFeu5lkZNJyeRMjDoyk8k4ZTuD8amrF8xxnzRT+aiofi3D1i0OinGoKFB0smo4HKbbALaRyz3TkdPHJw285cargyRqAoZQeYukdJI+pIGPdGf1anns7SJuqou09PHg6D7MWx9NXx56N8mgiGfzRvyq8Vybsxx1bWd7gK0sEyKj8rDMjRFyrac5OzsrAd4ELt1xIcd7dyyER2/wDVkc6RLKBznOM6YYjkKeu75O3u+NUKFW7URGPinEx+JIZF+cOP/sDWDgUo1be68ETJ66dQYfINH+9WW5tQkqHJPMEiuzEs7sQjBmY7k6UYegwBgCouxjaNIQMA4zET7uoDEtux9SHI9Og7lSjpUl5EIaVZ+X5HRuxvFoYUu4bhlCbzjV0aMoiSrg+9pZdx5Sr51QbjLMyKDCDl4PvGDUWCRSncZIBABODpZRnSCfu6vFmwxjbETA6GHeMx2WNc7bah3hsS674BqWtlmW3kti8RWY6pDysvq2wUfWMaMLoJGRpB61rNd47dPxNake9llWy58fe5YL7ilseEC2gTQZswGHOWVj/xDOTu2FLPrPvalP3xVY42dQjTxaVD/DPNJ/yAfMVoLNyXaaQDUgCTEL1QbpMABnHiQPNhuUryUvLJjdXddKjbMMZPekbqA5xsPMKPusapCV1ruVpTzLXdbmi7cyKBV/tb1UX4PO4H8q/Rlfn7hlqjrBGU7nLeTT5asBR6ECQ4/u1beD9rp7V+Sz/SkC6uWzD6Si5xqVmIEg6bPg/rHpWtHZvxZph/hb6t/iW32kyY4fKPxNCg+LzRr/1qknrUh2s7TLerHHHHIkKOJZZJl0A6MlUVSc7PpYscAaNic7VubimQWjxpAyZX2jA8x0L/AB2X9at5SUdWVnOMFeTNC0nVXRnYKNd02ScDHMKj89Y/Otrs72wls454YoX+uvJJGm5TSCJGWMD6pcEvhM6WK41DIrQ4VZCSQr38Rqp5jbO3MLd1P0Q7uTgBjkdOpssUQQBVUKAMAAYA+ApFt6iMnLW1kW3st2z4e2IBdvzmOT9K1RyOx2yA4Vd8bKmAPACrnXG7y1SVdEiK6nwYZHy8vjVh9kssoN5bmRnt4HjSEOdTJqTU6BjuVGVAB6YrY2Oh0pSgFKUoBSlKAUpSgFKUoBSlKAUpSgFKUoBSlKAVpca4XHdQSW0oJjkUq2Dg49D4Gt2lAc7k9msy7RcSk0+AliSQj9oaSfnWS29mIY/1q9uJh+BMQp89HeP71dAqp9q+3MVo/wBHija5uiM8lCAEHg0znaMH5ncbUBzriPBvo893w1dlGma31EnCvuu7HJCTJUfZxh5Na/VvKgYHH3kwrxSDx207dRpfBG9TVzJcXVyt3dNGGVGRI4gdKqxBIZ23c7DyAPSoviEBSTC4GtuZET0EqglkPo66jt4GT0rDSaszDSkrM+gv1mDmKfGcqffA8QSMSKPIjK56DIr2YPIyLIisoDZYY0sCMYKNuD6d4bdfCt9ClxGCV2PUHZkYbEZHRlOdxWpKWh+070f6Xy9JQOn98bdc6ds8tSnOCeXbocNWlUpxfdu8enT5GveJIqrpzIqurAE99QDhtJPvjQWGDvvsT0rFFc/VzLyhJCX7jKc4eUlgsq+9H9aJMN4FGBwQMylatxZ5bmIdEmxzjKsQGA5i5GrAZsHqNRwdzUYV2nd9DmpYpp3l0t+5qJYMcKg1pFkE6yjtId2kVgNyNR3yN3byrMBNjpdj01Qn/MSf9aknFolsjRa4bxGhEkbOSk4eRUklA9xydRYsoVgcagBsdyu6mko6HqUklBWd/ErjW7p9e0ZCgYl5kmtyh6kgEqAuS2zdNW29eEtFBNEiNkEK8xOwWY6I5GdslmAJGPDlsThRVgszaFp2vC8gjKLFbIx+sLJqYsoI1DvAd86ABvjNQ0PD+hfcDZEySAqklNZP2jqPvEdckAZJMqs1TlfqQr1VSlm6rb8GfNs7s7tH3IyFVX+8VXJ+rUjbJY94+AGAetfYiaORGij1DRICS2N2aI6nJyzEhDvgn4da3q1zKzsUiAJHvOfcT0P4m/VHzK7Z5YTm2lHg4KVWrKSUOOPUxXHUGUmVzukYG2RjdEzjbbvsds9RWLiFrqMaykFmbVoB7iLGQzNv7zZ0LqPTXsBvmWgt0hDOTvjLyN1IXJyT0AG+w2FRBBmfBBBlAyN8pCvgfJnJI8++fwV2QpW+tLVnpUqFnmm7y97Hsiu8ISMkS3syomOoEmFDDyxEur0JNdAm9lsKgfRbm5tyB018yM+pSXP8iKqdzBIJYbmB1SWDXoDpqjOsBSGGxGwwCNxk1b+A+0VWkS3vovo0rnSkgbVBIfwq/VGPgrY+NWOg1R7OLg7NxNsfqW6BvzJOPyq19lezcVhE0UTO5dzI7yNl2YhVLEgAdFGwFTVKAUpSgFKUoBSlKAUpSgFKUoBSlKAUpSgFKUoBSlKAUpSgIDt3xaW0sLi4hXVIibeIXJAMhHiEBLY/VrnfY/hnD2jxPeTQ3THVLrmVRMx/t42de+rDDDBOM4ODXYJYwylWAKsCCD0IOxBHliubxeyp1zGOIOLcE6IhChZVJJCcxy2rAOM4HSgNpuz3DhseJOD/APJj/wBq3G9nlrKo/rFyy5BBEq4ypBBBCeYFbnZv2f2VkS8cWuU5zLLhnOeuNtK/sgVpdsTbcPj58TPBO50xx2+n65vwtCQUYeb4BA8fAgfcfs3t1LFZ7oFsZ+sG+BgH3OuNvkK+L72fLobkXM4lAynMYNGSPuuoUEqehwc75FV617RcSKK0lyiyY3UQqYwfI76j8mFXXsl2nF2GjkAjuYx34wcgg9JYid2Q/mp2PgSByhoXi5mF0GLImtmIzGQMkxN00kbgHusCCCu4qNW9L3RCSlVKIMNjAY6yA0TENuA2cYI7m/eFdR9qXDIGiSVk+vd0iVwzKSuTIytpIDjQkmA2QNR86r9h2espLN728LK7yOImDNqUx/Vpy41PfbVGzgYJOryrmnTi56dDjqUYSqNJa2/YgZFJgSW4jVY3YqHDZQSIWBTwdHBQnOMYwQxrKkswGlWRgekje8B6qNpD5HK+ucbxdjD9InAwpkkKx6A31Qcjfmy4IXVhVKrknCA6sgVaX7C8U3wbUY93EzCMDwDKbcsfkw9MVpCMv8envglCE96WnW+1/Ah7GMMZRFiR0XXNIzABVXV9ZNJ4KNJGEBxjZaiLy9dTC0jhMtGXQMFCBnXAbJ1P3VkB8B1wNq3+0PCWtZQkwjWRQHblszQEMc4dtIaLUU3yuk431VYOE9nbS7sppl73EAjSYLsNLKdcK6Q2l4wVUawCCcnrsEaabs9/EQopys9+b9SCaXmIXLNHCDp2BErnOnQo95MnYAd85207E3ns/wBgy8Qe4eSEnGiCFlVYl8FY6TqfxJGw6DOMnS9m9jby3MkrJqkURzRMWYga1KEqmdOoaQdWM/WHer12j47HZxcyTLMTpjjX35GPREH8yegAJOwq9FRUFY6sNGKppxRAz+zi3caWnuiMg45o8CCPueYFeJ7OLZSzCe6BbGo80eA2+50G/wCZ86gm7ScQc6zcJGT0jSIMi+Sln7z4/F3c+QrY7GcRXiLtBxCRmuo9zbNhbdlycTRov2qnYHWW0kdBVS5sv2c4cDpPEXDDwNzHn8sVF9oeDcKSJkkvZpiw2gjmR5JD4KqKueuN9gOpIq6cd7F2N5GIprZML7hQaGTP4WXBHQbdNqqsvsskTK23EZI1ORiSGOQgejLoP55oCQ9kXFZ5rWSKfvfR5TEsudWoAA6NR3Yxk6C3jgdd6vVR3Z/g8dnbx20Q7ka4z4serO3qzEk+pqRoBSlKAUpSgFKUoBSlKAUpSgFKUoBSlKAUpSgFKUoBSlKAUpSgMc8yorOxwqgsSegAGST8q4tbXTXkz8Rl6yZECn+yhHugeTN7xPrXWu0vDDdWk9sr6DLE8erGcagRuM7jeuPfS5LUi0uLeRbhQFWOJGcSgbB4SBuu2+cY8aA3eIXqwxtK+cDwHVidlRR4knAFY73g/EbdI7qaEkY1h7XPPtSeqshzzFxgNjIODkHarH2S7GTSzJe36hBGdUFqDq0tjaWY9Gcb4A2X41eO0HFktLaW6k92JCxHnjoo9ScD50BxrjPay5uxDvDOEWRg6AxjV3V1TBmYqQusaVGST4VDWwmAieeXJWMBVmh1QBTg6e4+nHoSM9WBNbFpbvqmMmOdNCJZMfjmafKj0ACrj0qVhuJ5ZILa0SN5JITKeYxVQihfEDqS2BnbapR1nLyIRs6k1baxpcQ4w0rq8scIVgI3ktmIjGn7JynWNhsuoEj3fd0iul8J7bKLN3n3uIcIyLsZWbIjZAenMx8FIcZwua53xq0mgUyX3C8ICFMqmKVe8Qo6YbckDGPGtHS2QgwkqhjAZO8SnTRJ45Axnx6HJIatKku7eZc+7mlaXdSzLnj1/M234tJ9J5jKk0gbmys7aIeZsY0Y4JKoApCDfCR5PXOrPdSyyieOVEmBLD6FAQuT4kmQp8ckaujZFZuEwNMzLa8Ned4yBI78pSHYajrdupOc5Gx8NsVJXIvLeaGK7gjiWcPy9DlyGjAJVzgLuDtjyqsIpItTgox6839SK7McbuLNo30xIQksPMk+ywneOtVYFWHI6A6cZ3qW4fDfcTlM0PfJBBvJ1KQqNjy7WLqQfPxxuTtUPc2azRiNvdknm39GMwDD4ZzXWvZvxprqyUSfbQEwzD9aPA1ftLpb51rSej+bNaDunbhs57w26dtcUy6J4W0TJ5MOjL5qw3B8jXzxWzZtMsR0XEJ1wv4hh90+at0I9avXbfsc1w4vLRlS6VdJDfZzINxHJjcEfdcdOnwoEvFnRhA9rOt0ThbfSSXP6jjuMniXzgCqljrnZXja3tpDdKMcxe8v4WBKunyYEfKpaqx7POAS2VqY52UySSvKVT3Y+ZgmJSeoByc+bGrPQClKUApSlAKUpQClKUApSlAKUpQClKUApSlAKUpQClKUApSlAKUpQCvMeNe0oBVH9sD/ANRRPCS6t0b4GQH/APIq8VFdpeAx30Bt5S6qSrBkOHVlOVZTg7gjyoDkt73ZlbwdSmfVDrUfMNIf2a++zM7WNzJcIizaohEgdinLUMXKghG1AkjywFA3qfk9mty0ixvfB7bUGY8sLcd05CB17u5+/gGptfZ7Fqybicrn3fqx8iwjzj4YPrXPOnPPmgzkqUqneZ6b33uUPtJx+WU82di5UqEjQERRmRtCuw3xuccxyT10gZIr2Pha6WDnU7EFnGxBHu6OukL4D45ySSeh9peycb8NuLO3jCFk1J1JMiYZGdzlmOpVGpiTXMrTtLbsis80cbkDWjMAyt95SDvkHNUhTtq9WVp0cusndvk++G8Rkimflu0c0RVDIq/VyahrVHB7pyM9w7jvFSOtSHavi01+kCOkcTwyiQTRsSdlKkCNlwM58WOMDrVn9l/CBJZSzzxhheyNJocAjlABIgQdvcUN+1W7c+z+EnMc00Y/CCrgfAyKzfmSPSpunOPwPyJSo1Ifynp0foc6ihAkhjXYR5bHoqGNQT6lwfXSatnsvfF7xBB7pW2f9oq6n+Sr+VeX3s3nWYm1vAscgGszIJJFZRjMeNK4Iz3TsDnA3q09kuycdgJGEkksspUySSEZOgEKFCgBQMnYVSlDJGxahT7uGV7lhrwjxr2lUKilKUApSlAKUpQClKUApSlAKUpQClKUApSlAKUpQClKUApSlAKUpQClKUApSlAKUpQClKUArlPF/wDiZP8AEb/7GlKA6dw/7KP+4v8AoK2KUoBSlKAUpSgFKUoBSlKAUpSgFKUoBSlKAUpSgFKUoD//2Q=="/>
          <p:cNvSpPr>
            <a:spLocks noChangeAspect="1" noChangeArrowheads="1"/>
          </p:cNvSpPr>
          <p:nvPr/>
        </p:nvSpPr>
        <p:spPr bwMode="auto">
          <a:xfrm>
            <a:off x="1679576" y="-1371600"/>
            <a:ext cx="5572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F2B20"/>
              </a:solidFill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7365997" y="3986322"/>
            <a:ext cx="485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Moving objects obtained using the proposed scheme (five of the six moving objects was detected).</a:t>
            </a:r>
            <a:endParaRPr lang="es-MX" sz="1400" dirty="0"/>
          </a:p>
        </p:txBody>
      </p:sp>
      <p:sp>
        <p:nvSpPr>
          <p:cNvPr id="39" name="CuadroTexto 38"/>
          <p:cNvSpPr txBox="1"/>
          <p:nvPr/>
        </p:nvSpPr>
        <p:spPr>
          <a:xfrm>
            <a:off x="2716307" y="3999037"/>
            <a:ext cx="4367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Edge detection using Sobel algorithm in the current frame in gray levels</a:t>
            </a:r>
            <a:endParaRPr lang="es-MX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328" y="1161288"/>
            <a:ext cx="4726105" cy="26791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0" y="1161288"/>
            <a:ext cx="4713122" cy="2679192"/>
          </a:xfrm>
          <a:prstGeom prst="rect">
            <a:avLst/>
          </a:prstGeom>
        </p:spPr>
      </p:pic>
      <p:grpSp>
        <p:nvGrpSpPr>
          <p:cNvPr id="75" name="Grupo 74"/>
          <p:cNvGrpSpPr/>
          <p:nvPr/>
        </p:nvGrpSpPr>
        <p:grpSpPr>
          <a:xfrm>
            <a:off x="70289" y="893176"/>
            <a:ext cx="2528683" cy="4667693"/>
            <a:chOff x="48010" y="890700"/>
            <a:chExt cx="2528683" cy="4667693"/>
          </a:xfrm>
        </p:grpSpPr>
        <p:grpSp>
          <p:nvGrpSpPr>
            <p:cNvPr id="76" name="Group 91"/>
            <p:cNvGrpSpPr>
              <a:grpSpLocks/>
            </p:cNvGrpSpPr>
            <p:nvPr/>
          </p:nvGrpSpPr>
          <p:grpSpPr bwMode="auto">
            <a:xfrm>
              <a:off x="48010" y="890700"/>
              <a:ext cx="2528683" cy="4667693"/>
              <a:chOff x="31513" y="13118"/>
              <a:chExt cx="1905910" cy="3066632"/>
            </a:xfrm>
          </p:grpSpPr>
          <p:sp>
            <p:nvSpPr>
              <p:cNvPr id="79" name="Paralelogramo 78"/>
              <p:cNvSpPr>
                <a:spLocks noChangeArrowheads="1"/>
              </p:cNvSpPr>
              <p:nvPr/>
            </p:nvSpPr>
            <p:spPr bwMode="auto">
              <a:xfrm>
                <a:off x="31513" y="13118"/>
                <a:ext cx="886539" cy="327028"/>
              </a:xfrm>
              <a:prstGeom prst="parallelogram">
                <a:avLst>
                  <a:gd name="adj" fmla="val 25000"/>
                </a:avLst>
              </a:prstGeom>
              <a:solidFill>
                <a:srgbClr val="FFFFFF"/>
              </a:solidFill>
              <a:ln w="12700" algn="ctr">
                <a:solidFill>
                  <a:srgbClr val="5B9BD5"/>
                </a:solidFill>
                <a:miter lim="800000"/>
                <a:headEnd/>
                <a:tailEnd/>
              </a:ln>
            </p:spPr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MX" sz="1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Video</a:t>
                </a:r>
                <a:endParaRPr lang="es-MX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MX" sz="1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Sequence</a:t>
                </a:r>
                <a:endParaRPr lang="es-MX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Rectángulo 79"/>
                  <p:cNvSpPr>
                    <a:spLocks noChangeArrowheads="1"/>
                  </p:cNvSpPr>
                  <p:nvPr/>
                </p:nvSpPr>
                <p:spPr bwMode="auto">
                  <a:xfrm>
                    <a:off x="175036" y="578274"/>
                    <a:ext cx="598859" cy="324488"/>
                  </a:xfrm>
                  <a:prstGeom prst="rect">
                    <a:avLst/>
                  </a:prstGeom>
                  <a:noFill/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a:t>Block Update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  <m:r>
                              <a:rPr lang="en-US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  <m:r>
                              <a:rPr lang="en-US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−1</m:t>
                            </m:r>
                          </m:sub>
                        </m:sSub>
                      </m:oMath>
                    </a14:m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" name="Rectángulo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5036" y="578274"/>
                    <a:ext cx="598859" cy="324488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8333" r="-13636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Conector recto de flecha 80"/>
              <p:cNvCxnSpPr>
                <a:cxnSpLocks noChangeShapeType="1"/>
              </p:cNvCxnSpPr>
              <p:nvPr/>
            </p:nvCxnSpPr>
            <p:spPr bwMode="auto">
              <a:xfrm>
                <a:off x="474783" y="340146"/>
                <a:ext cx="0" cy="238128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ángulo 81"/>
                  <p:cNvSpPr>
                    <a:spLocks noChangeArrowheads="1"/>
                  </p:cNvSpPr>
                  <p:nvPr/>
                </p:nvSpPr>
                <p:spPr bwMode="auto">
                  <a:xfrm>
                    <a:off x="160020" y="1893570"/>
                    <a:ext cx="630555" cy="419735"/>
                  </a:xfrm>
                  <a:prstGeom prst="rect">
                    <a:avLst/>
                  </a:prstGeom>
                  <a:noFill/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Frame Projection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𝑡𝑝</m:t>
                            </m:r>
                          </m:sub>
                        </m:sSub>
                        <m:r>
                          <a:rPr lang="en-US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</m:t>
                        </m:r>
                        <m:r>
                          <a:rPr lang="es-MX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𝑊</m:t>
                        </m:r>
                        <m:r>
                          <a:rPr lang="en-US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∗</m:t>
                        </m:r>
                        <m:sSub>
                          <m:sSub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  <m:r>
                              <a:rPr lang="en-US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 </m:t>
                            </m:r>
                          </m:sub>
                        </m:sSub>
                      </m:oMath>
                    </a14:m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2" name="Rectángulo 8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0020" y="1893570"/>
                    <a:ext cx="630555" cy="41973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1429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ángulo 82"/>
                  <p:cNvSpPr>
                    <a:spLocks noChangeArrowheads="1"/>
                  </p:cNvSpPr>
                  <p:nvPr/>
                </p:nvSpPr>
                <p:spPr bwMode="auto">
                  <a:xfrm>
                    <a:off x="124460" y="1428115"/>
                    <a:ext cx="700405" cy="274955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s-MX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Transformation Matrix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s-MX" sz="11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𝑇</m:t>
                            </m:r>
                          </m:sup>
                        </m:sSup>
                      </m:oMath>
                    </a14:m>
                    <a:endParaRPr lang="es-MX" sz="11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" name="Rectángulo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24460" y="1428115"/>
                    <a:ext cx="700405" cy="27495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5806" r="-9032" b="-9859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4" name="Rectángulo 83"/>
              <p:cNvSpPr>
                <a:spLocks noChangeArrowheads="1"/>
              </p:cNvSpPr>
              <p:nvPr/>
            </p:nvSpPr>
            <p:spPr bwMode="auto">
              <a:xfrm>
                <a:off x="180340" y="1085850"/>
                <a:ext cx="589280" cy="196215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solidFill>
                  <a:srgbClr val="5B9BD5"/>
                </a:solidFill>
                <a:miter lim="800000"/>
                <a:headEnd/>
                <a:tailEnd/>
              </a:ln>
            </p:spPr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MX" sz="11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IPCA</a:t>
                </a:r>
                <a:endParaRPr lang="es-MX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85" name="Conector recto de flecha 84"/>
              <p:cNvCxnSpPr>
                <a:cxnSpLocks noChangeShapeType="1"/>
              </p:cNvCxnSpPr>
              <p:nvPr/>
            </p:nvCxnSpPr>
            <p:spPr bwMode="auto">
              <a:xfrm>
                <a:off x="474980" y="902970"/>
                <a:ext cx="1" cy="18288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Conector recto de flecha 85"/>
              <p:cNvCxnSpPr>
                <a:cxnSpLocks noChangeShapeType="1"/>
              </p:cNvCxnSpPr>
              <p:nvPr/>
            </p:nvCxnSpPr>
            <p:spPr bwMode="auto">
              <a:xfrm>
                <a:off x="474980" y="1282065"/>
                <a:ext cx="1" cy="14605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7" name="Conector recto de flecha 86"/>
              <p:cNvCxnSpPr>
                <a:cxnSpLocks noChangeShapeType="1"/>
              </p:cNvCxnSpPr>
              <p:nvPr/>
            </p:nvCxnSpPr>
            <p:spPr bwMode="auto">
              <a:xfrm>
                <a:off x="474980" y="1703070"/>
                <a:ext cx="635" cy="19050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8" name="Rectángulo 87"/>
              <p:cNvSpPr>
                <a:spLocks noChangeArrowheads="1"/>
              </p:cNvSpPr>
              <p:nvPr/>
            </p:nvSpPr>
            <p:spPr bwMode="auto">
              <a:xfrm>
                <a:off x="160020" y="2614930"/>
                <a:ext cx="641350" cy="464820"/>
              </a:xfrm>
              <a:prstGeom prst="rect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/>
              </a:ln>
            </p:spPr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Thresholding</a:t>
                </a:r>
                <a:endParaRPr lang="es-MX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&amp;  </a:t>
                </a:r>
                <a:r>
                  <a:rPr lang="en-US" sz="1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Binarization</a:t>
                </a:r>
                <a:endParaRPr lang="es-MX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Rectángulo 88"/>
                  <p:cNvSpPr>
                    <a:spLocks noChangeArrowheads="1"/>
                  </p:cNvSpPr>
                  <p:nvPr/>
                </p:nvSpPr>
                <p:spPr bwMode="auto">
                  <a:xfrm>
                    <a:off x="1194660" y="2634614"/>
                    <a:ext cx="649605" cy="445135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Morphological Dilation </a:t>
                    </a:r>
                    <a:endParaRPr lang="es-MX" sz="11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_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𝑏𝑑</m:t>
                              </m:r>
                            </m:sub>
                          </m:sSub>
                        </m:oMath>
                      </m:oMathPara>
                    </a14:m>
                    <a:endParaRPr lang="es-MX" sz="11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" name="Rectángulo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194660" y="2634614"/>
                    <a:ext cx="649605" cy="44513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7692" r="-11189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ángulo 89"/>
                  <p:cNvSpPr>
                    <a:spLocks noChangeArrowheads="1"/>
                  </p:cNvSpPr>
                  <p:nvPr/>
                </p:nvSpPr>
                <p:spPr bwMode="auto">
                  <a:xfrm>
                    <a:off x="1181326" y="902970"/>
                    <a:ext cx="675005" cy="321945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Edge Detector</a:t>
                    </a:r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_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𝑠𝑜𝑏</m:t>
                              </m:r>
                            </m:sub>
                          </m:sSub>
                        </m:oMath>
                      </m:oMathPara>
                    </a14:m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1" name="Rectángulo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181326" y="902970"/>
                    <a:ext cx="675005" cy="32194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3356" r="-4027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Rectángulo 15"/>
                  <p:cNvSpPr>
                    <a:spLocks noChangeArrowheads="1"/>
                  </p:cNvSpPr>
                  <p:nvPr/>
                </p:nvSpPr>
                <p:spPr bwMode="auto">
                  <a:xfrm>
                    <a:off x="941860" y="1428115"/>
                    <a:ext cx="995563" cy="377825"/>
                  </a:xfrm>
                  <a:prstGeom prst="flowChartTerminator">
                    <a:avLst/>
                  </a:prstGeom>
                  <a:solidFill>
                    <a:srgbClr val="92D050"/>
                  </a:solidFill>
                  <a:ln w="12700" algn="ctr">
                    <a:solidFill>
                      <a:srgbClr val="5B9BD5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txBody>
                  <a:bodyPr rot="0" vert="horz" wrap="square" lIns="0" tIns="0" rIns="0" bIns="0" anchor="ctr" anchorCtr="0" upright="1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Edge Selector</a:t>
                    </a:r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s-MX" sz="11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11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s-MX" sz="11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𝑓𝑡</m:t>
                                  </m:r>
                                </m:sub>
                              </m:s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_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𝑠𝑜𝑏</m:t>
                              </m:r>
                            </m:sub>
                          </m:sSub>
                          <m:r>
                            <a:rPr lang="es-MX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&amp; </m:t>
                          </m:r>
                          <m:sSub>
                            <m:sSubPr>
                              <m:ctrlP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_</m:t>
                              </m:r>
                              <m:r>
                                <a:rPr lang="es-MX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𝑏𝑑𝑎</m:t>
                              </m:r>
                            </m:sub>
                          </m:sSub>
                        </m:oMath>
                      </m:oMathPara>
                    </a14:m>
                    <a:endParaRPr lang="es-MX" sz="11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s-MX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 </a:t>
                    </a:r>
                  </a:p>
                </p:txBody>
              </p:sp>
            </mc:Choice>
            <mc:Fallback xmlns="">
              <p:sp>
                <p:nvSpPr>
                  <p:cNvPr id="91" name="Rectángulo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941860" y="1428115"/>
                    <a:ext cx="995563" cy="377825"/>
                  </a:xfrm>
                  <a:prstGeom prst="flowChartTerminator">
                    <a:avLst/>
                  </a:prstGeom>
                  <a:blipFill rotWithShape="0">
                    <a:blip r:embed="rId12"/>
                    <a:stretch>
                      <a:fillRect t="-2083"/>
                    </a:stretch>
                  </a:blipFill>
                  <a:ln w="12700" algn="ctr">
                    <a:solidFill>
                      <a:srgbClr val="5B9BD5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es-MX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2" name="Rectángulo 91"/>
              <p:cNvSpPr>
                <a:spLocks noChangeArrowheads="1"/>
              </p:cNvSpPr>
              <p:nvPr/>
            </p:nvSpPr>
            <p:spPr bwMode="auto">
              <a:xfrm>
                <a:off x="1194660" y="2066925"/>
                <a:ext cx="649605" cy="344170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solidFill>
                  <a:srgbClr val="5B9BD5"/>
                </a:solidFill>
                <a:miter lim="800000"/>
                <a:headEnd/>
                <a:tailEnd/>
              </a:ln>
            </p:spPr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Area Thresholding</a:t>
                </a:r>
                <a:endParaRPr lang="es-MX" sz="1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93" name="Conector recto de flecha 92"/>
              <p:cNvCxnSpPr>
                <a:cxnSpLocks noChangeShapeType="1"/>
              </p:cNvCxnSpPr>
              <p:nvPr/>
            </p:nvCxnSpPr>
            <p:spPr bwMode="auto">
              <a:xfrm>
                <a:off x="475615" y="2313305"/>
                <a:ext cx="5080" cy="301625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" name="Conector recto de flecha 93"/>
              <p:cNvCxnSpPr>
                <a:cxnSpLocks noChangeShapeType="1"/>
              </p:cNvCxnSpPr>
              <p:nvPr/>
            </p:nvCxnSpPr>
            <p:spPr bwMode="auto">
              <a:xfrm flipV="1">
                <a:off x="1519779" y="2411095"/>
                <a:ext cx="1" cy="22352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5" name="Conector recto de flecha 94"/>
              <p:cNvCxnSpPr>
                <a:cxnSpLocks noChangeShapeType="1"/>
              </p:cNvCxnSpPr>
              <p:nvPr/>
            </p:nvCxnSpPr>
            <p:spPr bwMode="auto">
              <a:xfrm>
                <a:off x="1519145" y="1224915"/>
                <a:ext cx="5080" cy="203200"/>
              </a:xfrm>
              <a:prstGeom prst="straightConnector1">
                <a:avLst/>
              </a:prstGeom>
              <a:noFill/>
              <a:ln w="12700" algn="ctr">
                <a:solidFill>
                  <a:srgbClr val="5B9BD5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6" name="AutoShape 111"/>
              <p:cNvCxnSpPr>
                <a:cxnSpLocks noChangeShapeType="1"/>
              </p:cNvCxnSpPr>
              <p:nvPr/>
            </p:nvCxnSpPr>
            <p:spPr bwMode="auto">
              <a:xfrm flipV="1">
                <a:off x="1519779" y="1805940"/>
                <a:ext cx="4445" cy="260985"/>
              </a:xfrm>
              <a:prstGeom prst="straightConnector1">
                <a:avLst/>
              </a:prstGeom>
              <a:noFill/>
              <a:ln w="15875">
                <a:solidFill>
                  <a:srgbClr val="5B9BD5">
                    <a:lumMod val="100000"/>
                    <a:lumOff val="0"/>
                  </a:srgbClr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77" name="Conector recto de flecha 76"/>
            <p:cNvCxnSpPr>
              <a:stCxn id="88" idx="3"/>
              <a:endCxn id="89" idx="1"/>
            </p:cNvCxnSpPr>
            <p:nvPr/>
          </p:nvCxnSpPr>
          <p:spPr>
            <a:xfrm>
              <a:off x="1069425" y="5204644"/>
              <a:ext cx="521801" cy="1497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angular 77"/>
            <p:cNvCxnSpPr>
              <a:stCxn id="80" idx="3"/>
              <a:endCxn id="90" idx="0"/>
            </p:cNvCxnSpPr>
            <p:nvPr/>
          </p:nvCxnSpPr>
          <p:spPr>
            <a:xfrm>
              <a:off x="1032972" y="1997869"/>
              <a:ext cx="988348" cy="247267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404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FF14D-78AF-4FF1-A09C-E030FB4F8B68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94472"/>
            <a:ext cx="12192000" cy="113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1 Marcador de número de diapositiva"/>
          <p:cNvSpPr txBox="1">
            <a:spLocks/>
          </p:cNvSpPr>
          <p:nvPr/>
        </p:nvSpPr>
        <p:spPr>
          <a:xfrm>
            <a:off x="89483" y="6402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53FF14D-78AF-4FF1-A09C-E030FB4F8B68}" type="slidenum">
              <a:rPr lang="es-MX" sz="2800">
                <a:solidFill>
                  <a:srgbClr val="FFFFFF"/>
                </a:solidFill>
              </a:rPr>
              <a:pPr algn="l"/>
              <a:t>9</a:t>
            </a:fld>
            <a:endParaRPr lang="es-MX" sz="2800" dirty="0">
              <a:solidFill>
                <a:srgbClr val="FFFFFF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2" y="1"/>
            <a:ext cx="12162638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10" descr="data:image/jpeg;base64,/9j/4AAQSkZJRgABAQAAAQABAAD/2wCEAAkGBxQSEhURExMWFhUXFxkaGRcYGR8eGRsfGBsYGhoVFxoaHSggHB4lGxcXIjEhJSsrLi4uFyAzODMsNygtLiwBCgoKDg0OGxAQGy0mHyUsNy03LCssLzc1NDUsLiwsMCwtNyw0NCwvMC0sLCwsLy80LCw3NC4sLCw0LzIsLCwrLP/AABEIAKEBOgMBIgACEQEDEQH/xAAcAAEAAgMBAQEAAAAAAAAAAAAABQYDBAcBAgj/xABHEAACAQMCAwUEBgYIBAcBAAABAgMABBESIQUTMQYiQVFhBzJxgRQjM0JSkVNigpKToRUkQ3JzorHRNLPB0xY1VGN0ssKD/8QAGgEBAQADAQEAAAAAAAAAAAAAAAMBAgQFBv/EADURAAIBAgUBBgIIBwAAAAAAAAABAgMRBBIhMUFRBRNhgcHwMnEUIlKRsdHh8SQzNEJDcqH/2gAMAwEAAhEDEQA/AO40pSgFKUoBSlKAUpSgFKUoBSlKAUpSgFavEuIxW8bTTyLHGvV3IAGdhufEnbFbVUb2wA/Qovw/S7bV8Nfj88UAX2p2RkVQJuSxC/SmjKwAn3cs2Dgn72MDIq8A1x+eIOrI4DKwIIPQg9Qasnsq4o2ibh8rFmtSvLY9WhkBMefMrhkPwFAWrtPxcWdpPdMM8qNmA8z91fm2B865BbWdw6K81/e81hqfRcOqhm3IVQcAAnAHpV99r/8A5a34efb6vhzk/wCuKq7daAuPs04y9zZ6Zm1T27tBKx6sY8aXOfxIVOfMmrZXOvZUf6xxED3eZAf2jEM/yxVg9oXHGs7J3ixzpGWGHP6SU6Q37Iy37NAavG/aHbW1wbfRNKU+1eFNaxE9Fkwc59ACR41OcB7QW16hktpllUYzj3lz0DqcMp9CB0rlPDLFYIxGpJxuzH3nY7s7HxJO9WD2Xg/TuIEe7otc/wB7TKfzxigOk0pSgFKUoBSlKAUpSgFKUoBSlKAUpSgFKUoBSlKAUpSgFKUoBSlKAUpSgFKUoDS4zxNLWCW5kzoiQu2kZOB5CuWTdouJXEn0lJxbD+yt9IdNJ3+vPVmO3u40+HjXV+J2SzwyQPukiMjfBwVP8jXGODa4w1pNtPbHluPMD3JR+qy4OfjQF/7Hdtxcv9FuUEF2ASFBzHKB1eFj18yp3Hrg4l+2XBfptlNbA4Z1yh8nUhkP7yiuXcUszIoKNoljYPFIOqOvQ/A9CPEGpab2gXtxGscFv9GkAxNNMAQGHX6OgPfHiGbAoCJ4RemaJXYaX3WRfFXQ6XU/Bgf5Vltb+WzvFvIoWnDQtDIiuqn3g8bZY42OoZ9ajbWdYtaxl7iV3LyyEjBdtizvso90d1ckeVYzfyOcCTfxW3TVj0aVwVHzC0BN9peO33EYGtnt7eCNypJ5rSSLpZWBGlApOVrIRVeNjK+/KJ/x7hv9E1rXo4If0Nr/AJj/AD0UBNcF4ld2Mk7QxQSpO4ch3ZHGEVNIIUrju/zpx3jlxxCW2EtqbdIGeRvrVdWcroj0lcHbUx3AqEXhki9IUA/9md1P5FVH86fS5I/eeSP0nQOn8SM4Hzc0BOTzKis7HCqCxPkAMk/lVu9lXDGjtGuZBpku35xXxVCAsSfuAH9o1zu6u1liaK4QrG64Lo2qPB8dQGpegOSun1NT/B+2V5ZACZTfW2O68YAuVHhlRhZR0GRg+NAXfth2tisFUFTLPJkRQJ7zkdST0VB4senrVBl47xVnFx9JjR1OVtlT6gj8EjnvsSPvbYPQVqWzSTyyX1yMTzbBf0UYPchH+reZNfXFL4QRmQjJ2CqOru2yIo8ST/1oDpnY3tIt/b84RtG6u0ckbb6XTGpQw2YbjBHn4HIqdqv9guCNZ2UUL/anMkp/9yQl3/InHyqwUApSlAKUpQClKUApSlAKUpQClKUApSlAKUpQClKUApSlAKj+PcVS0t5Lh9wg2UdWY7Kgz4sxA+dSFcs9qnF+ZMlop7sQDv6u47qn+6hz/wD0HlWJOyuQxNZUabm+Cl3UzTO0spDyOSzN4ZPgoPRR0A8ABWHlDyFavGOYYysQJZjjIIBA8SMkb+HzrfVrYAD6NcHA6l9z6n6/rUUr8nz9GlKsnOVVLXl/qYJohpbYdD/pXTO2nZ2OSzj4gsqwXEECnmt7jppBMM3iyk9PEE7VzDiUcDr3I7mJhuDqDKcfddTN3lPyNWLiXFbi+SL6YscNtAgfRG2UmYDKysDuqKOiHO/XNUgrcnr4Cl3al9dS22e25WLK1QxoSi5KKTkDO4HWs30KP9Gn7o/2pYfZx/3F/wBBWS0MIXEkEzPlssH2OWJGPrhtjHgKkld7ni04OrUknUy26sx/Qo/0afuj/atvgUCrcqFULmKToMdGh8qxTzQAdy0mLeTSYHxJExP8qsvYDgnD7i45cq3Ek3LZ9L9y30qyBlVFmdm3dM6yc4zgdK3jHXc9DCYbJWUu9UvC/h8yJ7SBXMI7rDMmRsRnC9fWtCwt1WeEqqg6zuAB/ZybVd/ajwe3gNq0MEURPMUlEVcgBSAdI3FUy1+2g/xD/wAuSkvjGIk1joK+mhKdpVBiUEZBkTIPTxqBNlH+AD1UYI9QRuD61O8UtFeKeZt2imt44/JQ6l3YD8TagM+SjzOYmsVHqR7WnKNWOV209WbvDYhKpKnlTrs+kdxiekjR7Ahuu2DkEZ2rTvGeNjCv1bNkuEOYyhyNaeKOTt4dWPewDXiStG4lQZK7Fc41qeqZPQ+IPmB4E18gsSXc5djlvL0UegGw+HrWc+niVl2p/DXXx7fr75MQso/0afuir17I+z0c6reyyLKYWeOGFfdhKkgu4PWQjGPAAjHXamit/sreS2nLvLNVkJBjuIC2lZMM2GyQQsikjfG4J+eKZjsecpSnd9PU1+LoDc3BIyfpE+59JXH+lanKHkK+hcNIXkkADtJKzBfdDGRywXPhnNeW5iGrmwyu2okMrbacLgAc1cePhWN3uceV1cROLqZdXu/E85Q8seo2I9QRuD612nsHx83dsNZ+uiOiT1IGVk/aXB22B1DwrlnZG6soxMt5ayuDLqhJOXCEDKNiXGA2cdTg71dOzvaXhkMumC3lhaUohcjbqQgY8wkDU5/ereOnJ6WDgqM3eqpJ8X/U6HSlKoesKUpQClKUApSlAKUpQClKUApSlAKUpQClKUBjnmCKzscKoJJ8gBkn8q/PtxdtM7zvnVK7OQeo1nIT9kYX4KK697Sbvl8PlXxl0xfKQgP/AJNdcdYZ9PWpVHweH2xV+Gn5+i9TbtuFzyKHjt5nRhlWWJyCPMEDcetZP6Duv/S3H8J/9qkLLtneRRpEkiBI1VFHKXYKAAPyArN/48v/ANKn8Ja1tA5cmA+1L35FYvlaN+TJFKshUkI0TgkY6r3dx8K3bubuohB0xLHqXbLykLy4t/IlTj8RTyNfHFuKXE8/0qSbMixlF7i6QudRwuNiT1PpWXg8RdkLHOheYx/FLKCc9fBS2366+Vbwtwep2dGglLuW3te/mRlojqiqYpchQD9W/UDf7tfbORjKSDJCjMb7liAo93qSQB8ay23E52RWMvVQfcTxGfKvZrmV1KtJqUjBBRMH/LWloHmzhgczvKXvyE8Lo2iSOSNsZw6MpIJIyNQGdwasnsw/8zX/AOLP/wAy2qstNK+nmzPMUUIpkwWCgk6dWMtuTuxJ9az8IlkW5XlStETDKGdcatOqElVJ90kgd7GQAcYzkI2zaGuDVNYyPdtuPj/qy8e1+ZdVqmoagZSVyMgaV3I64qhWv20H+If+XJXl+0RePlKTnmFpeus4XrIx1SH9bcetYXm0PE+pVw/V/dHccb4I862l8Z1Yn+vh5epOcRuUWG5iZgHe4tnRSd2UJpLL54YEHHTbzFQksoUFmOAOpPQVt8TvWkjTKIRzFxIjhl8euQCPlmtbmBWRmGoCWIlQM5AlQlQD1yNsVipua9pwU8TCL5sv+nteO4AJJwAMk+QHjWW9jVJXVEkSIkmESYDaNu6QCfdJwM76dOd80srTnMc/Zx7nyZ8ZVPgNmPrpHnWuV3scMcFN4juX9/h1MaNnBHQ4P5198CudAR8EDOiUHyLHlzD88E+ROfcrXsvs0/ur/oK3YYByYJCO6wMUg81dmCk/Bzj4StW1Pdnf2OrTmvfJqRfe/wASX/mvW7acNmlGqKCV1yRqSNiMjqMgYqNsVITBJJDSAk9Th2GT6mrBwftPdWsfKhkUJqLYKAnLdd610vqcLVF4iffNpXe3zNf+grr/ANLcfwn/ANq8fs/dEEG1uMEY+yfx+VS//j2+/Sp/DH+9P/Ht9+lT+GP96z9QsoYBf3S9+R1Ps5cSyWsLzqVlMa8wEEHUBhjg7gEgkehFSNU32d9pJbsTJOys8ZQgqunuuCACP7yNv61cqsndH0VOpGpFSjsxSlKybilKUApSlAKUpQClKUApSlAKUpQClKUBX+2XZxr6OONZhFok17prB7rLjAZfxZ+Vc47ZdjZLC2Nzz1kAdAQIWAUMwBkYiU4CjfpXZ68ZQQQRkHYg9D6GsOKZCphqVR3nG7OARcHkYBluImUjIIiJBHmCJd6+/wCg5v00f8Jv+7XROJezKAsXtJZLNjuVjw0JPnyXBUfs4qudo+yt7ZW010b2GVYkLlWt9JOPDKydflWMiJ/QcP8AYRVL3hkqFF5sZ5jFfsm27jsWP1n6uP2hUv2fixCD+Mls+Y91T+4q1h4nP34z5QzP8xyh/wDo1IcOj0xRr5RoPyUVlJLYtSoU6V8itcjeA9k7ieYWsc0QEcYZ3aJu6CSqDSJO8zFX8gAh9BWbj/Y28tDqdkeD9NHEzaf8SMSalH6w1DzxV49mUYL3smN+bFHn0SJXA/OZvzq9VjIiTwWHbu4I/PMti4QSCeJw2AmmMnWT0Cnm46AnPQAE+FYl4TMSGkMT4UgxqWUNqKnSzHORlRtgA+O1TvHFT+lbxI1CJGU7q7LrljjLyYGwJxg/M+JrQsWkndjzDHGFRl0hSTrL4LF1b7qA4GPfx4VzyzOeWHBzdwo1rUYpNc/M12tOZh2mEcqAl1kHcRSB7qhwNIx9pk536dBOcG7E3MtuL1Z0UoZWSM27kuE5iKQecDh17w2+8OvjptayFWlde5DMFW4UDuSBUcMVbOn31GrdSQQcdDfOH+0BRA3PUfSk2Ea7CbPSSPOdK/iznRvnI0lqRlraasy8VCU81WNprn8jnnFLeGRBKpRJNQ7wUliy5zEyKQzMN9juMZ2qPh4dctguYlAZWxhsnSwYZwxC5wPPGanb15p3uLzQskiKOdLjEcS7YjB6nSp1aPeI3YjINa3EYJYgrrNqJdVKsqhDq7oAwNQ7xXfUcZ8a0k5z1gvvJVKcq8lOMVps36GadBcoY2HLkTDA+9pO+HU7alPeUg42JBxkGtzgXDZJ1ENlHrQZVp3OIQfvHUN5XySSE2z1K1BcRlVhby47jSxCRT4xs6tJE3odABHxFfoGOMKAqgAAYAAwAB4AeFUpTzRu9zqoTzxzNa7fccR4/wBirix5AM8Ukbty9YiYFWCkqGXmnZghGrPXAxvX3Hw/FtyC2ToK6gMbnJBAycYJ8/Cuie0uLNg7eKSQOP2Joyf8uR86pfjVEkjanQp023BWuVDh9lI5AEiKHQyjMZJ7zEspxIOhcb+tb/8AQc36aP8AhN/3acMGJY/T6VH8uYCP5Riprs3wa74gJ3iuYYEineHBhLt3Ap1ElwNw48KxlROWCoSbbiiF/oOb9NH/AAm/7tbXY3s4/EHuVW4QLAyKJFhZkcspLKDzAMqdiAT1B8audr7MFf8A427muF8YlAhiPowj7zfvVebGyjhjWKJFjjUYVFACj4AUyI1+g4f7CKx2O7HPYyvK1wJA6BdIjKdDkEku2cb/AJmrdSlZSsdEIRhHLFWQpSlZNxSlKAUpSgFKUoBSlKAUpSgFKUoBSlKAUpVS9qV9NBw6SSGRoiHiDOvvKjuqOVJ6HDdfCgNntT2qsbcGG5uArMMcuNmM2/QqIu+p8mGOnWubdoe3EkttdWeiaaCSFhHcSRGJ1JzhJcgIwG3f7vXcZ3OSw4ZFBkRoASTqbq7HxLOdyTW3QFeu5lkZNJyeRMjDoyk8k4ZTuD8amrF8xxnzRT+aiofi3D1i0OinGoKFB0smo4HKbbALaRyz3TkdPHJw285cargyRqAoZQeYukdJI+pIGPdGf1anns7SJuqou09PHg6D7MWx9NXx56N8mgiGfzRvyq8Vybsxx1bWd7gK0sEyKj8rDMjRFyrac5OzsrAd4ELt1xIcd7dyyER2/wDVkc6RLKBznOM6YYjkKeu75O3u+NUKFW7URGPinEx+JIZF+cOP/sDWDgUo1be68ETJ66dQYfINH+9WW5tQkqHJPMEiuzEs7sQjBmY7k6UYegwBgCouxjaNIQMA4zET7uoDEtux9SHI9Og7lSjpUl5EIaVZ+X5HRuxvFoYUu4bhlCbzjV0aMoiSrg+9pZdx5Sr51QbjLMyKDCDl4PvGDUWCRSncZIBABODpZRnSCfu6vFmwxjbETA6GHeMx2WNc7bah3hsS674BqWtlmW3kti8RWY6pDysvq2wUfWMaMLoJGRpB61rNd47dPxNake9llWy58fe5YL7ilseEC2gTQZswGHOWVj/xDOTu2FLPrPvalP3xVY42dQjTxaVD/DPNJ/yAfMVoLNyXaaQDUgCTEL1QbpMABnHiQPNhuUryUvLJjdXddKjbMMZPekbqA5xsPMKPusapCV1ruVpTzLXdbmi7cyKBV/tb1UX4PO4H8q/Rlfn7hlqjrBGU7nLeTT5asBR6ECQ4/u1beD9rp7V+Sz/SkC6uWzD6Si5xqVmIEg6bPg/rHpWtHZvxZph/hb6t/iW32kyY4fKPxNCg+LzRr/1qknrUh2s7TLerHHHHIkKOJZZJl0A6MlUVSc7PpYscAaNic7VubimQWjxpAyZX2jA8x0L/AB2X9at5SUdWVnOMFeTNC0nVXRnYKNd02ScDHMKj89Y/Otrs72wls454YoX+uvJJGm5TSCJGWMD6pcEvhM6WK41DIrQ4VZCSQr38Rqp5jbO3MLd1P0Q7uTgBjkdOpssUQQBVUKAMAAYA+ApFt6iMnLW1kW3st2z4e2IBdvzmOT9K1RyOx2yA4Vd8bKmAPACrnXG7y1SVdEiK6nwYZHy8vjVh9kssoN5bmRnt4HjSEOdTJqTU6BjuVGVAB6YrY2Oh0pSgFKUoBSlKAUpSgFKUoBSlKAUpSgFKUoBSlKAVpca4XHdQSW0oJjkUq2Dg49D4Gt2lAc7k9msy7RcSk0+AliSQj9oaSfnWS29mIY/1q9uJh+BMQp89HeP71dAqp9q+3MVo/wBHija5uiM8lCAEHg0znaMH5ncbUBzriPBvo893w1dlGma31EnCvuu7HJCTJUfZxh5Na/VvKgYHH3kwrxSDx207dRpfBG9TVzJcXVyt3dNGGVGRI4gdKqxBIZ23c7DyAPSoviEBSTC4GtuZET0EqglkPo66jt4GT0rDSaszDSkrM+gv1mDmKfGcqffA8QSMSKPIjK56DIr2YPIyLIisoDZYY0sCMYKNuD6d4bdfCt9ClxGCV2PUHZkYbEZHRlOdxWpKWh+070f6Xy9JQOn98bdc6ds8tSnOCeXbocNWlUpxfdu8enT5GveJIqrpzIqurAE99QDhtJPvjQWGDvvsT0rFFc/VzLyhJCX7jKc4eUlgsq+9H9aJMN4FGBwQMylatxZ5bmIdEmxzjKsQGA5i5GrAZsHqNRwdzUYV2nd9DmpYpp3l0t+5qJYMcKg1pFkE6yjtId2kVgNyNR3yN3byrMBNjpdj01Qn/MSf9aknFolsjRa4bxGhEkbOSk4eRUklA9xydRYsoVgcagBsdyu6mko6HqUklBWd/ErjW7p9e0ZCgYl5kmtyh6kgEqAuS2zdNW29eEtFBNEiNkEK8xOwWY6I5GdslmAJGPDlsThRVgszaFp2vC8gjKLFbIx+sLJqYsoI1DvAd86ABvjNQ0PD+hfcDZEySAqklNZP2jqPvEdckAZJMqs1TlfqQr1VSlm6rb8GfNs7s7tH3IyFVX+8VXJ+rUjbJY94+AGAetfYiaORGij1DRICS2N2aI6nJyzEhDvgn4da3q1zKzsUiAJHvOfcT0P4m/VHzK7Z5YTm2lHg4KVWrKSUOOPUxXHUGUmVzukYG2RjdEzjbbvsds9RWLiFrqMaykFmbVoB7iLGQzNv7zZ0LqPTXsBvmWgt0hDOTvjLyN1IXJyT0AG+w2FRBBmfBBBlAyN8pCvgfJnJI8++fwV2QpW+tLVnpUqFnmm7y97Hsiu8ISMkS3syomOoEmFDDyxEur0JNdAm9lsKgfRbm5tyB018yM+pSXP8iKqdzBIJYbmB1SWDXoDpqjOsBSGGxGwwCNxk1b+A+0VWkS3vovo0rnSkgbVBIfwq/VGPgrY+NWOg1R7OLg7NxNsfqW6BvzJOPyq19lezcVhE0UTO5dzI7yNl2YhVLEgAdFGwFTVKAUpSgFKUoBSlKAUpSgFKUoBSlKAUpSgFKUoBSlKAUpSgIDt3xaW0sLi4hXVIibeIXJAMhHiEBLY/VrnfY/hnD2jxPeTQ3THVLrmVRMx/t42de+rDDDBOM4ODXYJYwylWAKsCCD0IOxBHliubxeyp1zGOIOLcE6IhChZVJJCcxy2rAOM4HSgNpuz3DhseJOD/APJj/wBq3G9nlrKo/rFyy5BBEq4ypBBBCeYFbnZv2f2VkS8cWuU5zLLhnOeuNtK/sgVpdsTbcPj58TPBO50xx2+n65vwtCQUYeb4BA8fAgfcfs3t1LFZ7oFsZ+sG+BgH3OuNvkK+L72fLobkXM4lAynMYNGSPuuoUEqehwc75FV617RcSKK0lyiyY3UQqYwfI76j8mFXXsl2nF2GjkAjuYx34wcgg9JYid2Q/mp2PgSByhoXi5mF0GLImtmIzGQMkxN00kbgHusCCCu4qNW9L3RCSlVKIMNjAY6yA0TENuA2cYI7m/eFdR9qXDIGiSVk+vd0iVwzKSuTIytpIDjQkmA2QNR86r9h2espLN728LK7yOImDNqUx/Vpy41PfbVGzgYJOryrmnTi56dDjqUYSqNJa2/YgZFJgSW4jVY3YqHDZQSIWBTwdHBQnOMYwQxrKkswGlWRgekje8B6qNpD5HK+ucbxdjD9InAwpkkKx6A31Qcjfmy4IXVhVKrknCA6sgVaX7C8U3wbUY93EzCMDwDKbcsfkw9MVpCMv8envglCE96WnW+1/Ah7GMMZRFiR0XXNIzABVXV9ZNJ4KNJGEBxjZaiLy9dTC0jhMtGXQMFCBnXAbJ1P3VkB8B1wNq3+0PCWtZQkwjWRQHblszQEMc4dtIaLUU3yuk431VYOE9nbS7sppl73EAjSYLsNLKdcK6Q2l4wVUawCCcnrsEaabs9/EQopys9+b9SCaXmIXLNHCDp2BErnOnQo95MnYAd85207E3ns/wBgy8Qe4eSEnGiCFlVYl8FY6TqfxJGw6DOMnS9m9jby3MkrJqkURzRMWYga1KEqmdOoaQdWM/WHer12j47HZxcyTLMTpjjX35GPREH8yegAJOwq9FRUFY6sNGKppxRAz+zi3caWnuiMg45o8CCPueYFeJ7OLZSzCe6BbGo80eA2+50G/wCZ86gm7ScQc6zcJGT0jSIMi+Sln7z4/F3c+QrY7GcRXiLtBxCRmuo9zbNhbdlycTRov2qnYHWW0kdBVS5sv2c4cDpPEXDDwNzHn8sVF9oeDcKSJkkvZpiw2gjmR5JD4KqKueuN9gOpIq6cd7F2N5GIprZML7hQaGTP4WXBHQbdNqqsvsskTK23EZI1ORiSGOQgejLoP55oCQ9kXFZ5rWSKfvfR5TEsudWoAA6NR3Yxk6C3jgdd6vVR3Z/g8dnbx20Q7ka4z4serO3qzEk+pqRoBSlKAUpSgFKUoBSlKAUpSgFKUoBSlKAUpSgFKUoBSlKAUpSgMc8yorOxwqgsSegAGST8q4tbXTXkz8Rl6yZECn+yhHugeTN7xPrXWu0vDDdWk9sr6DLE8erGcagRuM7jeuPfS5LUi0uLeRbhQFWOJGcSgbB4SBuu2+cY8aA3eIXqwxtK+cDwHVidlRR4knAFY73g/EbdI7qaEkY1h7XPPtSeqshzzFxgNjIODkHarH2S7GTSzJe36hBGdUFqDq0tjaWY9Gcb4A2X41eO0HFktLaW6k92JCxHnjoo9ScD50BxrjPay5uxDvDOEWRg6AxjV3V1TBmYqQusaVGST4VDWwmAieeXJWMBVmh1QBTg6e4+nHoSM9WBNbFpbvqmMmOdNCJZMfjmafKj0ACrj0qVhuJ5ZILa0SN5JITKeYxVQihfEDqS2BnbapR1nLyIRs6k1baxpcQ4w0rq8scIVgI3ktmIjGn7JynWNhsuoEj3fd0iul8J7bKLN3n3uIcIyLsZWbIjZAenMx8FIcZwua53xq0mgUyX3C8ICFMqmKVe8Qo6YbckDGPGtHS2QgwkqhjAZO8SnTRJ45Axnx6HJIatKku7eZc+7mlaXdSzLnj1/M234tJ9J5jKk0gbmys7aIeZsY0Y4JKoApCDfCR5PXOrPdSyyieOVEmBLD6FAQuT4kmQp8ckaujZFZuEwNMzLa8Ned4yBI78pSHYajrdupOc5Gx8NsVJXIvLeaGK7gjiWcPy9DlyGjAJVzgLuDtjyqsIpItTgox6839SK7McbuLNo30xIQksPMk+ywneOtVYFWHI6A6cZ3qW4fDfcTlM0PfJBBvJ1KQqNjy7WLqQfPxxuTtUPc2azRiNvdknm39GMwDD4ZzXWvZvxprqyUSfbQEwzD9aPA1ftLpb51rSej+bNaDunbhs57w26dtcUy6J4W0TJ5MOjL5qw3B8jXzxWzZtMsR0XEJ1wv4hh90+at0I9avXbfsc1w4vLRlS6VdJDfZzINxHJjcEfdcdOnwoEvFnRhA9rOt0ThbfSSXP6jjuMniXzgCqljrnZXja3tpDdKMcxe8v4WBKunyYEfKpaqx7POAS2VqY52UySSvKVT3Y+ZgmJSeoByc+bGrPQClKUApSlAKUpQClKUApSlAKUpQClKUApSlAKUpQClKUApSlAKUpQCvMeNe0oBVH9sD/ANRRPCS6t0b4GQH/APIq8VFdpeAx30Bt5S6qSrBkOHVlOVZTg7gjyoDkt73ZlbwdSmfVDrUfMNIf2a++zM7WNzJcIizaohEgdinLUMXKghG1AkjywFA3qfk9mty0ixvfB7bUGY8sLcd05CB17u5+/gGptfZ7Fqybicrn3fqx8iwjzj4YPrXPOnPPmgzkqUqneZ6b33uUPtJx+WU82di5UqEjQERRmRtCuw3xuccxyT10gZIr2Pha6WDnU7EFnGxBHu6OukL4D45ySSeh9peycb8NuLO3jCFk1J1JMiYZGdzlmOpVGpiTXMrTtLbsis80cbkDWjMAyt95SDvkHNUhTtq9WVp0cusndvk++G8Rkimflu0c0RVDIq/VyahrVHB7pyM9w7jvFSOtSHavi01+kCOkcTwyiQTRsSdlKkCNlwM58WOMDrVn9l/CBJZSzzxhheyNJocAjlABIgQdvcUN+1W7c+z+EnMc00Y/CCrgfAyKzfmSPSpunOPwPyJSo1Ifynp0foc6ihAkhjXYR5bHoqGNQT6lwfXSatnsvfF7xBB7pW2f9oq6n+Sr+VeX3s3nWYm1vAscgGszIJJFZRjMeNK4Iz3TsDnA3q09kuycdgJGEkksspUySSEZOgEKFCgBQMnYVSlDJGxahT7uGV7lhrwjxr2lUKilKUApSlAKUpQClKUApSlAKUpQClKUApSlAKUpQClKUApSlAKUpQClKUApSlAKUpQClKUArlPF/wDiZP8AEb/7GlKA6dw/7KP+4v8AoK2KUoBSlKAUpSgFKUoBSlKAUpSgFKUoBSlKAUpSgFKUoD//2Q=="/>
          <p:cNvSpPr>
            <a:spLocks noChangeAspect="1" noChangeArrowheads="1"/>
          </p:cNvSpPr>
          <p:nvPr/>
        </p:nvSpPr>
        <p:spPr bwMode="auto">
          <a:xfrm>
            <a:off x="1679576" y="-1371600"/>
            <a:ext cx="5572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F2B2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38" y="958247"/>
            <a:ext cx="3597996" cy="27069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278" y="958248"/>
            <a:ext cx="3613047" cy="270695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778" y="958247"/>
            <a:ext cx="3613049" cy="2706955"/>
          </a:xfrm>
          <a:prstGeom prst="rect">
            <a:avLst/>
          </a:prstGeom>
        </p:spPr>
      </p:pic>
      <p:sp>
        <p:nvSpPr>
          <p:cNvPr id="12" name="4 CuadroTexto"/>
          <p:cNvSpPr txBox="1"/>
          <p:nvPr/>
        </p:nvSpPr>
        <p:spPr>
          <a:xfrm>
            <a:off x="307346" y="91472"/>
            <a:ext cx="11884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Examples</a:t>
            </a:r>
            <a:r>
              <a:rPr lang="de-DE" sz="3200" b="1" dirty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, </a:t>
            </a:r>
            <a:r>
              <a:rPr lang="de-DE" sz="3200" b="1" dirty="0" smtClean="0">
                <a:solidFill>
                  <a:srgbClr val="FFFFFF"/>
                </a:solidFill>
                <a:latin typeface="Arial"/>
                <a:cs typeface="Arial"/>
                <a:sym typeface="Trebuchet MS" pitchFamily="34" charset="0"/>
              </a:rPr>
              <a:t>Changedetection.net: Highway</a:t>
            </a:r>
            <a:endParaRPr lang="en-US" sz="3000" dirty="0">
              <a:solidFill>
                <a:srgbClr val="2F2B20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645608" y="3756673"/>
            <a:ext cx="11441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</a:t>
            </a:r>
            <a:r>
              <a:rPr lang="en-US" sz="2400" dirty="0"/>
              <a:t>) in gray scale; </a:t>
            </a:r>
            <a:r>
              <a:rPr lang="en-US" sz="2400" dirty="0" smtClean="0"/>
              <a:t>                  b</a:t>
            </a:r>
            <a:r>
              <a:rPr lang="en-US" sz="2400" dirty="0"/>
              <a:t>) projected image; </a:t>
            </a:r>
            <a:r>
              <a:rPr lang="en-US" sz="2400" dirty="0" smtClean="0"/>
              <a:t>              c</a:t>
            </a:r>
            <a:r>
              <a:rPr lang="en-US" sz="2400" dirty="0"/>
              <a:t>) final edge selector </a:t>
            </a:r>
            <a:endParaRPr lang="es-MX" sz="2400" dirty="0"/>
          </a:p>
        </p:txBody>
      </p:sp>
      <p:sp>
        <p:nvSpPr>
          <p:cNvPr id="11" name="Rectángulo 10"/>
          <p:cNvSpPr/>
          <p:nvPr/>
        </p:nvSpPr>
        <p:spPr>
          <a:xfrm>
            <a:off x="4915889" y="4375797"/>
            <a:ext cx="2866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dirty="0" err="1"/>
              <a:t>Highway</a:t>
            </a:r>
            <a:r>
              <a:rPr lang="es-MX" sz="2400" dirty="0"/>
              <a:t> </a:t>
            </a:r>
            <a:r>
              <a:rPr lang="es-MX" sz="2400" dirty="0" err="1"/>
              <a:t>Frame</a:t>
            </a:r>
            <a:r>
              <a:rPr lang="es-MX" sz="2400" dirty="0"/>
              <a:t> 1070 </a:t>
            </a:r>
          </a:p>
        </p:txBody>
      </p:sp>
    </p:spTree>
    <p:extLst>
      <p:ext uri="{BB962C8B-B14F-4D97-AF65-F5344CB8AC3E}">
        <p14:creationId xmlns:p14="http://schemas.microsoft.com/office/powerpoint/2010/main" val="25898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1903</TotalTime>
  <Words>789</Words>
  <Application>Microsoft Office PowerPoint</Application>
  <PresentationFormat>Panorámica</PresentationFormat>
  <Paragraphs>253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Times New Roman</vt:lpstr>
      <vt:lpstr>Trebuchet MS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José Portos Portis</dc:creator>
  <cp:lastModifiedBy>José Portillo Portillo</cp:lastModifiedBy>
  <cp:revision>58</cp:revision>
  <dcterms:created xsi:type="dcterms:W3CDTF">2017-06-02T16:18:17Z</dcterms:created>
  <dcterms:modified xsi:type="dcterms:W3CDTF">2018-09-18T16:20:01Z</dcterms:modified>
</cp:coreProperties>
</file>